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6" r:id="rId2"/>
    <p:sldId id="320" r:id="rId3"/>
    <p:sldId id="321" r:id="rId4"/>
    <p:sldId id="322" r:id="rId5"/>
    <p:sldId id="328" r:id="rId6"/>
    <p:sldId id="353" r:id="rId7"/>
    <p:sldId id="354" r:id="rId8"/>
    <p:sldId id="355" r:id="rId9"/>
    <p:sldId id="356" r:id="rId10"/>
    <p:sldId id="357" r:id="rId11"/>
    <p:sldId id="352" r:id="rId12"/>
    <p:sldId id="360" r:id="rId13"/>
    <p:sldId id="368" r:id="rId14"/>
    <p:sldId id="369" r:id="rId15"/>
    <p:sldId id="367" r:id="rId16"/>
    <p:sldId id="346" r:id="rId17"/>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948" cy="4991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856" y="1"/>
            <a:ext cx="2951947" cy="499163"/>
          </a:xfrm>
          <a:prstGeom prst="rect">
            <a:avLst/>
          </a:prstGeom>
        </p:spPr>
        <p:txBody>
          <a:bodyPr vert="horz" lIns="91440" tIns="45720" rIns="91440" bIns="45720" rtlCol="0"/>
          <a:lstStyle>
            <a:lvl1pPr algn="r">
              <a:defRPr sz="1200"/>
            </a:lvl1pPr>
          </a:lstStyle>
          <a:p>
            <a:fld id="{4196BF19-95EB-400F-B27C-4E933214C645}" type="datetimeFigureOut">
              <a:rPr lang="en-GB" smtClean="0"/>
              <a:t>12/07/2023</a:t>
            </a:fld>
            <a:endParaRPr lang="en-GB"/>
          </a:p>
        </p:txBody>
      </p:sp>
      <p:sp>
        <p:nvSpPr>
          <p:cNvPr id="4" name="Footer Placeholder 3"/>
          <p:cNvSpPr>
            <a:spLocks noGrp="1"/>
          </p:cNvSpPr>
          <p:nvPr>
            <p:ph type="ftr" sz="quarter" idx="2"/>
          </p:nvPr>
        </p:nvSpPr>
        <p:spPr>
          <a:xfrm>
            <a:off x="1" y="9443351"/>
            <a:ext cx="2951948" cy="4991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856" y="9443351"/>
            <a:ext cx="2951947" cy="499163"/>
          </a:xfrm>
          <a:prstGeom prst="rect">
            <a:avLst/>
          </a:prstGeom>
        </p:spPr>
        <p:txBody>
          <a:bodyPr vert="horz" lIns="91440" tIns="45720" rIns="91440" bIns="45720" rtlCol="0" anchor="b"/>
          <a:lstStyle>
            <a:lvl1pPr algn="r">
              <a:defRPr sz="1200"/>
            </a:lvl1pPr>
          </a:lstStyle>
          <a:p>
            <a:fld id="{04B09BE9-C68B-42D4-9DD6-F19930F95D5F}" type="slidenum">
              <a:rPr lang="en-GB" smtClean="0"/>
              <a:t>‹#›</a:t>
            </a:fld>
            <a:endParaRPr lang="en-GB"/>
          </a:p>
        </p:txBody>
      </p:sp>
    </p:spTree>
    <p:extLst>
      <p:ext uri="{BB962C8B-B14F-4D97-AF65-F5344CB8AC3E}">
        <p14:creationId xmlns:p14="http://schemas.microsoft.com/office/powerpoint/2010/main" val="2324999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948" cy="4991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856" y="1"/>
            <a:ext cx="2951947" cy="499163"/>
          </a:xfrm>
          <a:prstGeom prst="rect">
            <a:avLst/>
          </a:prstGeom>
        </p:spPr>
        <p:txBody>
          <a:bodyPr vert="horz" lIns="91440" tIns="45720" rIns="91440" bIns="45720" rtlCol="0"/>
          <a:lstStyle>
            <a:lvl1pPr algn="r">
              <a:defRPr sz="1200"/>
            </a:lvl1pPr>
          </a:lstStyle>
          <a:p>
            <a:fld id="{7E860155-37A0-4F89-B4BA-0442265CEF7D}" type="datetimeFigureOut">
              <a:rPr lang="en-GB" smtClean="0"/>
              <a:t>12/07/2023</a:t>
            </a:fld>
            <a:endParaRPr lang="en-GB"/>
          </a:p>
        </p:txBody>
      </p:sp>
      <p:sp>
        <p:nvSpPr>
          <p:cNvPr id="4" name="Slide Image Placeholder 3"/>
          <p:cNvSpPr>
            <a:spLocks noGrp="1" noRot="1" noChangeAspect="1"/>
          </p:cNvSpPr>
          <p:nvPr>
            <p:ph type="sldImg" idx="2"/>
          </p:nvPr>
        </p:nvSpPr>
        <p:spPr>
          <a:xfrm>
            <a:off x="1169988"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823" y="4784495"/>
            <a:ext cx="5448300" cy="391520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3351"/>
            <a:ext cx="2951948" cy="4991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856" y="9443351"/>
            <a:ext cx="2951947" cy="499163"/>
          </a:xfrm>
          <a:prstGeom prst="rect">
            <a:avLst/>
          </a:prstGeom>
        </p:spPr>
        <p:txBody>
          <a:bodyPr vert="horz" lIns="91440" tIns="45720" rIns="91440" bIns="45720" rtlCol="0" anchor="b"/>
          <a:lstStyle>
            <a:lvl1pPr algn="r">
              <a:defRPr sz="1200"/>
            </a:lvl1pPr>
          </a:lstStyle>
          <a:p>
            <a:fld id="{32D33C08-D3F1-40BD-B621-120E7EE44DEE}" type="slidenum">
              <a:rPr lang="en-GB" smtClean="0"/>
              <a:t>‹#›</a:t>
            </a:fld>
            <a:endParaRPr lang="en-GB"/>
          </a:p>
        </p:txBody>
      </p:sp>
    </p:spTree>
    <p:extLst>
      <p:ext uri="{BB962C8B-B14F-4D97-AF65-F5344CB8AC3E}">
        <p14:creationId xmlns:p14="http://schemas.microsoft.com/office/powerpoint/2010/main" val="353659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D98C64-90D3-4967-85D9-1E895C6EA6CE}" type="datetimeFigureOut">
              <a:rPr lang="en-GB" smtClean="0"/>
              <a:t>12/07/2023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37400A-5385-4E68-941C-88AB17BC58F6}" type="slidenum">
              <a:rPr lang="en-GB" smtClean="0"/>
              <a:t>‹#›</a:t>
            </a:fld>
            <a:endParaRPr lang="en-GB" dirty="0"/>
          </a:p>
        </p:txBody>
      </p:sp>
    </p:spTree>
    <p:extLst>
      <p:ext uri="{BB962C8B-B14F-4D97-AF65-F5344CB8AC3E}">
        <p14:creationId xmlns:p14="http://schemas.microsoft.com/office/powerpoint/2010/main" val="352048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D98C64-90D3-4967-85D9-1E895C6EA6CE}" type="datetimeFigureOut">
              <a:rPr lang="en-GB" smtClean="0"/>
              <a:t>12/07/2023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37400A-5385-4E68-941C-88AB17BC58F6}" type="slidenum">
              <a:rPr lang="en-GB" smtClean="0"/>
              <a:t>‹#›</a:t>
            </a:fld>
            <a:endParaRPr lang="en-GB" dirty="0"/>
          </a:p>
        </p:txBody>
      </p:sp>
    </p:spTree>
    <p:extLst>
      <p:ext uri="{BB962C8B-B14F-4D97-AF65-F5344CB8AC3E}">
        <p14:creationId xmlns:p14="http://schemas.microsoft.com/office/powerpoint/2010/main" val="356964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D98C64-90D3-4967-85D9-1E895C6EA6CE}" type="datetimeFigureOut">
              <a:rPr lang="en-GB" smtClean="0"/>
              <a:t>12/07/2023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37400A-5385-4E68-941C-88AB17BC58F6}" type="slidenum">
              <a:rPr lang="en-GB" smtClean="0"/>
              <a:t>‹#›</a:t>
            </a:fld>
            <a:endParaRPr lang="en-GB" dirty="0"/>
          </a:p>
        </p:txBody>
      </p:sp>
    </p:spTree>
    <p:extLst>
      <p:ext uri="{BB962C8B-B14F-4D97-AF65-F5344CB8AC3E}">
        <p14:creationId xmlns:p14="http://schemas.microsoft.com/office/powerpoint/2010/main" val="378309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D98C64-90D3-4967-85D9-1E895C6EA6CE}" type="datetimeFigureOut">
              <a:rPr lang="en-GB" smtClean="0"/>
              <a:t>12/07/2023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37400A-5385-4E68-941C-88AB17BC58F6}" type="slidenum">
              <a:rPr lang="en-GB" smtClean="0"/>
              <a:t>‹#›</a:t>
            </a:fld>
            <a:endParaRPr lang="en-GB" dirty="0"/>
          </a:p>
        </p:txBody>
      </p:sp>
    </p:spTree>
    <p:extLst>
      <p:ext uri="{BB962C8B-B14F-4D97-AF65-F5344CB8AC3E}">
        <p14:creationId xmlns:p14="http://schemas.microsoft.com/office/powerpoint/2010/main" val="216331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D98C64-90D3-4967-85D9-1E895C6EA6CE}" type="datetimeFigureOut">
              <a:rPr lang="en-GB" smtClean="0"/>
              <a:t>12/07/2023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37400A-5385-4E68-941C-88AB17BC58F6}" type="slidenum">
              <a:rPr lang="en-GB" smtClean="0"/>
              <a:t>‹#›</a:t>
            </a:fld>
            <a:endParaRPr lang="en-GB" dirty="0"/>
          </a:p>
        </p:txBody>
      </p:sp>
    </p:spTree>
    <p:extLst>
      <p:ext uri="{BB962C8B-B14F-4D97-AF65-F5344CB8AC3E}">
        <p14:creationId xmlns:p14="http://schemas.microsoft.com/office/powerpoint/2010/main" val="337661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D98C64-90D3-4967-85D9-1E895C6EA6CE}" type="datetimeFigureOut">
              <a:rPr lang="en-GB" smtClean="0"/>
              <a:t>12/07/2023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37400A-5385-4E68-941C-88AB17BC58F6}" type="slidenum">
              <a:rPr lang="en-GB" smtClean="0"/>
              <a:t>‹#›</a:t>
            </a:fld>
            <a:endParaRPr lang="en-GB" dirty="0"/>
          </a:p>
        </p:txBody>
      </p:sp>
    </p:spTree>
    <p:extLst>
      <p:ext uri="{BB962C8B-B14F-4D97-AF65-F5344CB8AC3E}">
        <p14:creationId xmlns:p14="http://schemas.microsoft.com/office/powerpoint/2010/main" val="62833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D98C64-90D3-4967-85D9-1E895C6EA6CE}" type="datetimeFigureOut">
              <a:rPr lang="en-GB" smtClean="0"/>
              <a:t>12/07/2023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037400A-5385-4E68-941C-88AB17BC58F6}" type="slidenum">
              <a:rPr lang="en-GB" smtClean="0"/>
              <a:t>‹#›</a:t>
            </a:fld>
            <a:endParaRPr lang="en-GB" dirty="0"/>
          </a:p>
        </p:txBody>
      </p:sp>
    </p:spTree>
    <p:extLst>
      <p:ext uri="{BB962C8B-B14F-4D97-AF65-F5344CB8AC3E}">
        <p14:creationId xmlns:p14="http://schemas.microsoft.com/office/powerpoint/2010/main" val="233229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D98C64-90D3-4967-85D9-1E895C6EA6CE}" type="datetimeFigureOut">
              <a:rPr lang="en-GB" smtClean="0"/>
              <a:t>12/07/2023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037400A-5385-4E68-941C-88AB17BC58F6}" type="slidenum">
              <a:rPr lang="en-GB" smtClean="0"/>
              <a:t>‹#›</a:t>
            </a:fld>
            <a:endParaRPr lang="en-GB" dirty="0"/>
          </a:p>
        </p:txBody>
      </p:sp>
    </p:spTree>
    <p:extLst>
      <p:ext uri="{BB962C8B-B14F-4D97-AF65-F5344CB8AC3E}">
        <p14:creationId xmlns:p14="http://schemas.microsoft.com/office/powerpoint/2010/main" val="308211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98C64-90D3-4967-85D9-1E895C6EA6CE}" type="datetimeFigureOut">
              <a:rPr lang="en-GB" smtClean="0"/>
              <a:t>12/07/2023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037400A-5385-4E68-941C-88AB17BC58F6}" type="slidenum">
              <a:rPr lang="en-GB" smtClean="0"/>
              <a:t>‹#›</a:t>
            </a:fld>
            <a:endParaRPr lang="en-GB" dirty="0"/>
          </a:p>
        </p:txBody>
      </p:sp>
    </p:spTree>
    <p:extLst>
      <p:ext uri="{BB962C8B-B14F-4D97-AF65-F5344CB8AC3E}">
        <p14:creationId xmlns:p14="http://schemas.microsoft.com/office/powerpoint/2010/main" val="66103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D98C64-90D3-4967-85D9-1E895C6EA6CE}" type="datetimeFigureOut">
              <a:rPr lang="en-GB" smtClean="0"/>
              <a:t>12/07/2023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37400A-5385-4E68-941C-88AB17BC58F6}" type="slidenum">
              <a:rPr lang="en-GB" smtClean="0"/>
              <a:t>‹#›</a:t>
            </a:fld>
            <a:endParaRPr lang="en-GB" dirty="0"/>
          </a:p>
        </p:txBody>
      </p:sp>
    </p:spTree>
    <p:extLst>
      <p:ext uri="{BB962C8B-B14F-4D97-AF65-F5344CB8AC3E}">
        <p14:creationId xmlns:p14="http://schemas.microsoft.com/office/powerpoint/2010/main" val="293244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D98C64-90D3-4967-85D9-1E895C6EA6CE}" type="datetimeFigureOut">
              <a:rPr lang="en-GB" smtClean="0"/>
              <a:t>12/07/2023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37400A-5385-4E68-941C-88AB17BC58F6}" type="slidenum">
              <a:rPr lang="en-GB" smtClean="0"/>
              <a:t>‹#›</a:t>
            </a:fld>
            <a:endParaRPr lang="en-GB" dirty="0"/>
          </a:p>
        </p:txBody>
      </p:sp>
    </p:spTree>
    <p:extLst>
      <p:ext uri="{BB962C8B-B14F-4D97-AF65-F5344CB8AC3E}">
        <p14:creationId xmlns:p14="http://schemas.microsoft.com/office/powerpoint/2010/main" val="105009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98C64-90D3-4967-85D9-1E895C6EA6CE}" type="datetimeFigureOut">
              <a:rPr lang="en-GB" smtClean="0"/>
              <a:t>12/07/2023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7400A-5385-4E68-941C-88AB17BC58F6}" type="slidenum">
              <a:rPr lang="en-GB" smtClean="0"/>
              <a:t>‹#›</a:t>
            </a:fld>
            <a:endParaRPr lang="en-GB" dirty="0"/>
          </a:p>
        </p:txBody>
      </p:sp>
    </p:spTree>
    <p:extLst>
      <p:ext uri="{BB962C8B-B14F-4D97-AF65-F5344CB8AC3E}">
        <p14:creationId xmlns:p14="http://schemas.microsoft.com/office/powerpoint/2010/main" val="4277732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5.png"/><Relationship Id="rId10" Type="http://schemas.openxmlformats.org/officeDocument/2006/relationships/image" Target="../media/image26.jpeg"/><Relationship Id="rId4" Type="http://schemas.microsoft.com/office/2007/relationships/hdphoto" Target="../media/hdphoto1.wdp"/><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5.png"/><Relationship Id="rId4" Type="http://schemas.openxmlformats.org/officeDocument/2006/relationships/image" Target="../media/image16.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7042" y="5505559"/>
            <a:ext cx="9132337" cy="1322615"/>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6" y="3140969"/>
            <a:ext cx="913923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60360" y="602342"/>
            <a:ext cx="4544088" cy="2554545"/>
          </a:xfrm>
          <a:prstGeom prst="rect">
            <a:avLst/>
          </a:prstGeom>
          <a:noFill/>
        </p:spPr>
        <p:txBody>
          <a:bodyPr wrap="square" rtlCol="0">
            <a:spAutoFit/>
          </a:bodyPr>
          <a:lstStyle/>
          <a:p>
            <a:pPr algn="ctr"/>
            <a:r>
              <a:rPr lang="en-GB" sz="4000" dirty="0">
                <a:latin typeface="Arial Black" panose="020B0A04020102020204" pitchFamily="34" charset="0"/>
                <a:cs typeface="Aharoni" panose="02010803020104030203" pitchFamily="2" charset="-79"/>
              </a:rPr>
              <a:t>Welcome all to Year 7 Induction Evening 2023</a:t>
            </a:r>
          </a:p>
        </p:txBody>
      </p:sp>
      <p:sp>
        <p:nvSpPr>
          <p:cNvPr id="5" name="TextBox 4"/>
          <p:cNvSpPr txBox="1"/>
          <p:nvPr/>
        </p:nvSpPr>
        <p:spPr>
          <a:xfrm>
            <a:off x="203848" y="5464633"/>
            <a:ext cx="7680520" cy="646331"/>
          </a:xfrm>
          <a:prstGeom prst="rect">
            <a:avLst/>
          </a:prstGeom>
          <a:noFill/>
        </p:spPr>
        <p:txBody>
          <a:bodyPr wrap="square" rtlCol="0">
            <a:spAutoFit/>
          </a:bodyPr>
          <a:lstStyle/>
          <a:p>
            <a:r>
              <a:rPr lang="en-GB" i="1" dirty="0"/>
              <a:t>“</a:t>
            </a:r>
            <a:r>
              <a:rPr lang="en-GB" b="1" i="1" dirty="0"/>
              <a:t>Leaders work hard to ensure the smooth transition of pupils into Year 7. Pupils say they settle in well and parents agree” </a:t>
            </a:r>
            <a:r>
              <a:rPr lang="en-GB" b="1" i="1" dirty="0" smtClean="0"/>
              <a:t> OFSTED</a:t>
            </a:r>
            <a:endParaRPr lang="en-GB" b="1" dirty="0"/>
          </a:p>
        </p:txBody>
      </p:sp>
      <p:pic>
        <p:nvPicPr>
          <p:cNvPr id="6" name="Picture 5"/>
          <p:cNvPicPr>
            <a:picLocks noChangeAspect="1"/>
          </p:cNvPicPr>
          <p:nvPr/>
        </p:nvPicPr>
        <p:blipFill>
          <a:blip r:embed="rId4"/>
          <a:stretch>
            <a:fillRect/>
          </a:stretch>
        </p:blipFill>
        <p:spPr>
          <a:xfrm>
            <a:off x="482711" y="568951"/>
            <a:ext cx="3538876" cy="23614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Content Placeholder 9"/>
          <p:cNvPicPr>
            <a:picLocks noGrp="1" noChangeAspect="1"/>
          </p:cNvPicPr>
          <p:nvPr>
            <p:ph idx="1"/>
          </p:nvPr>
        </p:nvPicPr>
        <p:blipFill>
          <a:blip r:embed="rId5" cstate="print">
            <a:extLst>
              <a:ext uri="{BEBA8EAE-BF5A-486C-A8C5-ECC9F3942E4B}">
                <a14:imgProps xmlns:a14="http://schemas.microsoft.com/office/drawing/2010/main">
                  <a14:imgLayer r:embed="rId6">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7" name="Picture 6"/>
          <p:cNvPicPr>
            <a:picLocks noChangeAspect="1"/>
          </p:cNvPicPr>
          <p:nvPr/>
        </p:nvPicPr>
        <p:blipFill>
          <a:blip r:embed="rId7"/>
          <a:stretch>
            <a:fillRect/>
          </a:stretch>
        </p:blipFill>
        <p:spPr>
          <a:xfrm>
            <a:off x="28519" y="61964"/>
            <a:ext cx="908383" cy="908383"/>
          </a:xfrm>
          <a:prstGeom prst="rect">
            <a:avLst/>
          </a:prstGeom>
        </p:spPr>
      </p:pic>
    </p:spTree>
    <p:extLst>
      <p:ext uri="{BB962C8B-B14F-4D97-AF65-F5344CB8AC3E}">
        <p14:creationId xmlns:p14="http://schemas.microsoft.com/office/powerpoint/2010/main" val="679642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265E8-447D-40DE-AF34-1D14F53AA163}"/>
              </a:ext>
            </a:extLst>
          </p:cNvPr>
          <p:cNvPicPr>
            <a:picLocks noChangeAspect="1"/>
          </p:cNvPicPr>
          <p:nvPr/>
        </p:nvPicPr>
        <p:blipFill>
          <a:blip r:embed="rId2"/>
          <a:stretch>
            <a:fillRect/>
          </a:stretch>
        </p:blipFill>
        <p:spPr>
          <a:xfrm>
            <a:off x="470879" y="1772816"/>
            <a:ext cx="7973538" cy="4572638"/>
          </a:xfrm>
          <a:prstGeom prst="rect">
            <a:avLst/>
          </a:prstGeom>
        </p:spPr>
      </p:pic>
      <p:sp>
        <p:nvSpPr>
          <p:cNvPr id="12" name="TextBox 11">
            <a:extLst>
              <a:ext uri="{FF2B5EF4-FFF2-40B4-BE49-F238E27FC236}">
                <a16:creationId xmlns:a16="http://schemas.microsoft.com/office/drawing/2014/main" id="{E5B8176B-C7A9-484F-A1AC-0B0896D698A3}"/>
              </a:ext>
            </a:extLst>
          </p:cNvPr>
          <p:cNvSpPr txBox="1"/>
          <p:nvPr/>
        </p:nvSpPr>
        <p:spPr>
          <a:xfrm>
            <a:off x="1200754" y="1048919"/>
            <a:ext cx="6696744" cy="584775"/>
          </a:xfrm>
          <a:prstGeom prst="rect">
            <a:avLst/>
          </a:prstGeom>
          <a:noFill/>
        </p:spPr>
        <p:txBody>
          <a:bodyPr wrap="square" rtlCol="0">
            <a:spAutoFit/>
          </a:bodyPr>
          <a:lstStyle/>
          <a:p>
            <a:r>
              <a:rPr lang="en-US" sz="3200" dirty="0"/>
              <a:t>Passport to Success – The </a:t>
            </a:r>
            <a:r>
              <a:rPr lang="en-US" sz="3200" dirty="0" err="1"/>
              <a:t>Wigston</a:t>
            </a:r>
            <a:r>
              <a:rPr lang="en-US" sz="3200" dirty="0"/>
              <a:t> Way</a:t>
            </a:r>
            <a:endParaRPr lang="en-GB" sz="3200" dirty="0"/>
          </a:p>
        </p:txBody>
      </p:sp>
      <p:pic>
        <p:nvPicPr>
          <p:cNvPr id="9" name="Picture 8"/>
          <p:cNvPicPr>
            <a:picLocks noChangeAspect="1"/>
          </p:cNvPicPr>
          <p:nvPr/>
        </p:nvPicPr>
        <p:blipFill>
          <a:blip r:embed="rId3" cstate="print"/>
          <a:stretch>
            <a:fillRect/>
          </a:stretch>
        </p:blipFill>
        <p:spPr>
          <a:xfrm>
            <a:off x="-17042" y="5505559"/>
            <a:ext cx="9132337" cy="1322615"/>
          </a:xfrm>
          <a:prstGeom prst="rect">
            <a:avLst/>
          </a:prstGeom>
        </p:spPr>
      </p:pic>
      <p:pic>
        <p:nvPicPr>
          <p:cNvPr id="10" name="Content Placeholder 9"/>
          <p:cNvPicPr>
            <a:picLocks noGrp="1" noChangeAspect="1"/>
          </p:cNvPicPr>
          <p:nvPr>
            <p:ph idx="1"/>
          </p:nvPr>
        </p:nvPicPr>
        <p:blipFill>
          <a:blip r:embed="rId4" cstate="print">
            <a:extLst>
              <a:ext uri="{BEBA8EAE-BF5A-486C-A8C5-ECC9F3942E4B}">
                <a14:imgProps xmlns:a14="http://schemas.microsoft.com/office/drawing/2010/main">
                  <a14:imgLayer r:embed="rId5">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7" name="Picture 6"/>
          <p:cNvPicPr>
            <a:picLocks noChangeAspect="1"/>
          </p:cNvPicPr>
          <p:nvPr/>
        </p:nvPicPr>
        <p:blipFill>
          <a:blip r:embed="rId6"/>
          <a:stretch>
            <a:fillRect/>
          </a:stretch>
        </p:blipFill>
        <p:spPr>
          <a:xfrm>
            <a:off x="28519" y="61964"/>
            <a:ext cx="908383" cy="908383"/>
          </a:xfrm>
          <a:prstGeom prst="rect">
            <a:avLst/>
          </a:prstGeom>
        </p:spPr>
      </p:pic>
      <p:sp>
        <p:nvSpPr>
          <p:cNvPr id="2" name="Rectangle 1">
            <a:extLst>
              <a:ext uri="{FF2B5EF4-FFF2-40B4-BE49-F238E27FC236}">
                <a16:creationId xmlns:a16="http://schemas.microsoft.com/office/drawing/2014/main" id="{6BB57D8E-F9D6-4C4D-9E5B-C45B09B12F88}"/>
              </a:ext>
            </a:extLst>
          </p:cNvPr>
          <p:cNvSpPr/>
          <p:nvPr/>
        </p:nvSpPr>
        <p:spPr>
          <a:xfrm>
            <a:off x="1059707" y="158603"/>
            <a:ext cx="7973538" cy="707886"/>
          </a:xfrm>
          <a:prstGeom prst="rect">
            <a:avLst/>
          </a:prstGeom>
        </p:spPr>
        <p:txBody>
          <a:bodyPr wrap="square">
            <a:spAutoFit/>
          </a:bodyPr>
          <a:lstStyle/>
          <a:p>
            <a:r>
              <a:rPr lang="en-US" sz="2400" dirty="0">
                <a:solidFill>
                  <a:prstClr val="black"/>
                </a:solidFill>
                <a:ea typeface="+mj-ea"/>
                <a:cs typeface="+mj-cs"/>
              </a:rPr>
              <a:t>Respect </a:t>
            </a:r>
            <a:r>
              <a:rPr lang="en-US" sz="4000" dirty="0">
                <a:solidFill>
                  <a:prstClr val="black"/>
                </a:solidFill>
                <a:ea typeface="+mj-ea"/>
                <a:cs typeface="+mj-cs"/>
              </a:rPr>
              <a:t>Ambition</a:t>
            </a:r>
            <a:r>
              <a:rPr lang="en-US" sz="2400" dirty="0">
                <a:solidFill>
                  <a:prstClr val="black"/>
                </a:solidFill>
                <a:ea typeface="+mj-ea"/>
                <a:cs typeface="+mj-cs"/>
              </a:rPr>
              <a:t> Responsibility Engagement Resilience</a:t>
            </a:r>
            <a:endParaRPr lang="en-GB" dirty="0"/>
          </a:p>
        </p:txBody>
      </p:sp>
      <p:sp>
        <p:nvSpPr>
          <p:cNvPr id="3" name="Rectangle 2"/>
          <p:cNvSpPr/>
          <p:nvPr/>
        </p:nvSpPr>
        <p:spPr>
          <a:xfrm>
            <a:off x="107504" y="5824336"/>
            <a:ext cx="7611256" cy="981423"/>
          </a:xfrm>
          <a:prstGeom prst="rect">
            <a:avLst/>
          </a:prstGeom>
        </p:spPr>
        <p:txBody>
          <a:bodyPr wrap="square">
            <a:spAutoFit/>
          </a:bodyPr>
          <a:lstStyle/>
          <a:p>
            <a:pPr>
              <a:lnSpc>
                <a:spcPct val="107000"/>
              </a:lnSpc>
              <a:spcAft>
                <a:spcPts val="0"/>
              </a:spcAft>
            </a:pPr>
            <a:r>
              <a:rPr lang="en-GB" b="1" i="1" dirty="0">
                <a:latin typeface="Calibri" panose="020F0502020204030204" pitchFamily="34" charset="0"/>
                <a:ea typeface="Calibri" panose="020F0502020204030204" pitchFamily="34" charset="0"/>
                <a:cs typeface="Times New Roman" panose="02020603050405020304" pitchFamily="18" charset="0"/>
              </a:rPr>
              <a:t>“Pupils value the range of leadership responsibilities available to them, including being on the school council, being ambassadors and being sports leaders” </a:t>
            </a:r>
            <a:r>
              <a:rPr lang="en-GB" b="1" dirty="0">
                <a:latin typeface="Calibri" panose="020F0502020204030204" pitchFamily="34" charset="0"/>
                <a:ea typeface="Calibri" panose="020F0502020204030204" pitchFamily="34" charset="0"/>
                <a:cs typeface="Times New Roman" panose="02020603050405020304" pitchFamily="18" charset="0"/>
              </a:rPr>
              <a:t>OFSTED 2022 </a:t>
            </a:r>
          </a:p>
        </p:txBody>
      </p:sp>
    </p:spTree>
    <p:extLst>
      <p:ext uri="{BB962C8B-B14F-4D97-AF65-F5344CB8AC3E}">
        <p14:creationId xmlns:p14="http://schemas.microsoft.com/office/powerpoint/2010/main" val="2757055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7042" y="5505559"/>
            <a:ext cx="9132337" cy="1322615"/>
          </a:xfrm>
          <a:prstGeom prst="rect">
            <a:avLst/>
          </a:prstGeom>
        </p:spPr>
      </p:pic>
      <p:pic>
        <p:nvPicPr>
          <p:cNvPr id="10" name="Content Placeholder 9"/>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7" name="Picture 6"/>
          <p:cNvPicPr>
            <a:picLocks noChangeAspect="1"/>
          </p:cNvPicPr>
          <p:nvPr/>
        </p:nvPicPr>
        <p:blipFill>
          <a:blip r:embed="rId5"/>
          <a:stretch>
            <a:fillRect/>
          </a:stretch>
        </p:blipFill>
        <p:spPr>
          <a:xfrm>
            <a:off x="28519" y="61964"/>
            <a:ext cx="908383" cy="908383"/>
          </a:xfrm>
          <a:prstGeom prst="rect">
            <a:avLst/>
          </a:prstGeom>
        </p:spPr>
      </p:pic>
      <p:sp>
        <p:nvSpPr>
          <p:cNvPr id="6" name="Title 4">
            <a:extLst>
              <a:ext uri="{FF2B5EF4-FFF2-40B4-BE49-F238E27FC236}">
                <a16:creationId xmlns:a16="http://schemas.microsoft.com/office/drawing/2014/main" id="{9D475F6E-CAE8-4B1B-930F-B2A12FFE1307}"/>
              </a:ext>
            </a:extLst>
          </p:cNvPr>
          <p:cNvSpPr txBox="1">
            <a:spLocks/>
          </p:cNvSpPr>
          <p:nvPr/>
        </p:nvSpPr>
        <p:spPr>
          <a:xfrm>
            <a:off x="940058" y="-171400"/>
            <a:ext cx="807938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Respect Ambition </a:t>
            </a:r>
            <a:r>
              <a:rPr lang="en-US" sz="3600" dirty="0"/>
              <a:t>Responsibility </a:t>
            </a:r>
            <a:r>
              <a:rPr lang="en-US" sz="2400" dirty="0"/>
              <a:t>Engagement Resilience</a:t>
            </a:r>
            <a:endParaRPr lang="en-GB" sz="2400" dirty="0"/>
          </a:p>
        </p:txBody>
      </p:sp>
      <p:pic>
        <p:nvPicPr>
          <p:cNvPr id="8" name="Picture 7">
            <a:extLst>
              <a:ext uri="{FF2B5EF4-FFF2-40B4-BE49-F238E27FC236}">
                <a16:creationId xmlns:a16="http://schemas.microsoft.com/office/drawing/2014/main" id="{F43BC31A-FEDC-47DF-AA54-64EC17AAA068}"/>
              </a:ext>
            </a:extLst>
          </p:cNvPr>
          <p:cNvPicPr>
            <a:picLocks noChangeAspect="1"/>
          </p:cNvPicPr>
          <p:nvPr/>
        </p:nvPicPr>
        <p:blipFill>
          <a:blip r:embed="rId6"/>
          <a:stretch>
            <a:fillRect/>
          </a:stretch>
        </p:blipFill>
        <p:spPr>
          <a:xfrm>
            <a:off x="618989" y="802584"/>
            <a:ext cx="4360760" cy="5252832"/>
          </a:xfrm>
          <a:prstGeom prst="rect">
            <a:avLst/>
          </a:prstGeom>
        </p:spPr>
      </p:pic>
      <p:pic>
        <p:nvPicPr>
          <p:cNvPr id="11" name="Picture 10">
            <a:extLst>
              <a:ext uri="{FF2B5EF4-FFF2-40B4-BE49-F238E27FC236}">
                <a16:creationId xmlns:a16="http://schemas.microsoft.com/office/drawing/2014/main" id="{8B533757-D5D8-4E37-A0BD-105787200A59}"/>
              </a:ext>
            </a:extLst>
          </p:cNvPr>
          <p:cNvPicPr>
            <a:picLocks noChangeAspect="1"/>
          </p:cNvPicPr>
          <p:nvPr/>
        </p:nvPicPr>
        <p:blipFill>
          <a:blip r:embed="rId7"/>
          <a:stretch>
            <a:fillRect/>
          </a:stretch>
        </p:blipFill>
        <p:spPr>
          <a:xfrm>
            <a:off x="5362222" y="1426437"/>
            <a:ext cx="3404047" cy="3632200"/>
          </a:xfrm>
          <a:prstGeom prst="rect">
            <a:avLst/>
          </a:prstGeom>
        </p:spPr>
      </p:pic>
    </p:spTree>
    <p:extLst>
      <p:ext uri="{BB962C8B-B14F-4D97-AF65-F5344CB8AC3E}">
        <p14:creationId xmlns:p14="http://schemas.microsoft.com/office/powerpoint/2010/main" val="86740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7042" y="5505559"/>
            <a:ext cx="9132337" cy="1322615"/>
          </a:xfrm>
          <a:prstGeom prst="rect">
            <a:avLst/>
          </a:prstGeom>
        </p:spPr>
      </p:pic>
      <p:pic>
        <p:nvPicPr>
          <p:cNvPr id="10" name="Content Placeholder 9"/>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7" name="Picture 6"/>
          <p:cNvPicPr>
            <a:picLocks noChangeAspect="1"/>
          </p:cNvPicPr>
          <p:nvPr/>
        </p:nvPicPr>
        <p:blipFill>
          <a:blip r:embed="rId5"/>
          <a:stretch>
            <a:fillRect/>
          </a:stretch>
        </p:blipFill>
        <p:spPr>
          <a:xfrm>
            <a:off x="28519" y="61964"/>
            <a:ext cx="908383" cy="908383"/>
          </a:xfrm>
          <a:prstGeom prst="rect">
            <a:avLst/>
          </a:prstGeom>
        </p:spPr>
      </p:pic>
      <p:sp>
        <p:nvSpPr>
          <p:cNvPr id="6" name="Title 4">
            <a:extLst>
              <a:ext uri="{FF2B5EF4-FFF2-40B4-BE49-F238E27FC236}">
                <a16:creationId xmlns:a16="http://schemas.microsoft.com/office/drawing/2014/main" id="{F7B141BB-CCD1-4813-AC23-7793C07491B5}"/>
              </a:ext>
            </a:extLst>
          </p:cNvPr>
          <p:cNvSpPr txBox="1">
            <a:spLocks/>
          </p:cNvSpPr>
          <p:nvPr/>
        </p:nvSpPr>
        <p:spPr>
          <a:xfrm>
            <a:off x="940058" y="-55345"/>
            <a:ext cx="807938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Respect Ambition </a:t>
            </a:r>
            <a:r>
              <a:rPr lang="en-US" sz="3600" dirty="0"/>
              <a:t>Responsibility </a:t>
            </a:r>
            <a:r>
              <a:rPr lang="en-US" sz="2400" dirty="0"/>
              <a:t>Engagement Resilience</a:t>
            </a:r>
            <a:endParaRPr lang="en-GB" sz="2400" dirty="0"/>
          </a:p>
        </p:txBody>
      </p:sp>
      <p:pic>
        <p:nvPicPr>
          <p:cNvPr id="12" name="Picture 11">
            <a:extLst>
              <a:ext uri="{FF2B5EF4-FFF2-40B4-BE49-F238E27FC236}">
                <a16:creationId xmlns:a16="http://schemas.microsoft.com/office/drawing/2014/main" id="{BFF9253C-5CB4-4B5B-84AE-E1BF7267095F}"/>
              </a:ext>
            </a:extLst>
          </p:cNvPr>
          <p:cNvPicPr>
            <a:picLocks noChangeAspect="1"/>
          </p:cNvPicPr>
          <p:nvPr/>
        </p:nvPicPr>
        <p:blipFill>
          <a:blip r:embed="rId6"/>
          <a:stretch>
            <a:fillRect/>
          </a:stretch>
        </p:blipFill>
        <p:spPr>
          <a:xfrm>
            <a:off x="774962" y="2599529"/>
            <a:ext cx="8230313" cy="1146147"/>
          </a:xfrm>
          <a:prstGeom prst="rect">
            <a:avLst/>
          </a:prstGeom>
        </p:spPr>
      </p:pic>
      <p:sp>
        <p:nvSpPr>
          <p:cNvPr id="13" name="TextBox 12">
            <a:extLst>
              <a:ext uri="{FF2B5EF4-FFF2-40B4-BE49-F238E27FC236}">
                <a16:creationId xmlns:a16="http://schemas.microsoft.com/office/drawing/2014/main" id="{BAADB746-2263-4DCF-9B4A-5E448010D132}"/>
              </a:ext>
            </a:extLst>
          </p:cNvPr>
          <p:cNvSpPr txBox="1"/>
          <p:nvPr/>
        </p:nvSpPr>
        <p:spPr>
          <a:xfrm>
            <a:off x="1300353" y="903652"/>
            <a:ext cx="6480720" cy="646331"/>
          </a:xfrm>
          <a:prstGeom prst="rect">
            <a:avLst/>
          </a:prstGeom>
          <a:noFill/>
        </p:spPr>
        <p:txBody>
          <a:bodyPr wrap="square" rtlCol="0">
            <a:spAutoFit/>
          </a:bodyPr>
          <a:lstStyle/>
          <a:p>
            <a:r>
              <a:rPr lang="en-US" sz="3600" dirty="0"/>
              <a:t>To be have the proper equipment</a:t>
            </a:r>
            <a:endParaRPr lang="en-GB" sz="3600" dirty="0"/>
          </a:p>
        </p:txBody>
      </p:sp>
      <p:sp>
        <p:nvSpPr>
          <p:cNvPr id="11" name="Text Box 4">
            <a:extLst>
              <a:ext uri="{FF2B5EF4-FFF2-40B4-BE49-F238E27FC236}">
                <a16:creationId xmlns:a16="http://schemas.microsoft.com/office/drawing/2014/main" id="{1FD93D31-C8F2-4E73-B3B1-99973D25CF3F}"/>
              </a:ext>
            </a:extLst>
          </p:cNvPr>
          <p:cNvSpPr txBox="1">
            <a:spLocks noChangeArrowheads="1"/>
          </p:cNvSpPr>
          <p:nvPr/>
        </p:nvSpPr>
        <p:spPr bwMode="auto">
          <a:xfrm>
            <a:off x="854962" y="1587267"/>
            <a:ext cx="8164478" cy="574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sz="3000" b="1" dirty="0">
                <a:solidFill>
                  <a:srgbClr val="434342">
                    <a:lumMod val="75000"/>
                  </a:srgbClr>
                </a:solidFill>
                <a:latin typeface="+mn-lt"/>
              </a:rPr>
              <a:t>What you need…</a:t>
            </a:r>
          </a:p>
          <a:p>
            <a:pPr algn="ctr" eaLnBrk="1" hangingPunct="1">
              <a:buFontTx/>
              <a:buNone/>
            </a:pPr>
            <a:r>
              <a:rPr lang="en-GB" sz="2400" dirty="0">
                <a:solidFill>
                  <a:srgbClr val="000000"/>
                </a:solidFill>
                <a:latin typeface="Calibri"/>
              </a:rPr>
              <a:t>A reading book</a:t>
            </a:r>
          </a:p>
          <a:p>
            <a:pPr algn="ctr" eaLnBrk="1" hangingPunct="1">
              <a:buFontTx/>
              <a:buNone/>
            </a:pPr>
            <a:r>
              <a:rPr lang="en-GB" sz="2400" dirty="0">
                <a:solidFill>
                  <a:srgbClr val="000000"/>
                </a:solidFill>
                <a:latin typeface="Calibri"/>
              </a:rPr>
              <a:t>A pencil case</a:t>
            </a:r>
          </a:p>
          <a:p>
            <a:pPr algn="ctr" eaLnBrk="1" hangingPunct="1">
              <a:buFontTx/>
              <a:buNone/>
            </a:pPr>
            <a:r>
              <a:rPr lang="en-GB" sz="2400" dirty="0">
                <a:solidFill>
                  <a:srgbClr val="000000"/>
                </a:solidFill>
                <a:latin typeface="Calibri"/>
              </a:rPr>
              <a:t>A blue and black pen</a:t>
            </a:r>
          </a:p>
          <a:p>
            <a:pPr algn="ctr" eaLnBrk="1" hangingPunct="1">
              <a:buFontTx/>
              <a:buNone/>
            </a:pPr>
            <a:r>
              <a:rPr lang="en-GB" sz="2400" dirty="0">
                <a:solidFill>
                  <a:srgbClr val="000000"/>
                </a:solidFill>
                <a:latin typeface="Calibri"/>
              </a:rPr>
              <a:t>A purple pen</a:t>
            </a:r>
          </a:p>
          <a:p>
            <a:pPr algn="ctr" eaLnBrk="1" hangingPunct="1">
              <a:buFontTx/>
              <a:buNone/>
            </a:pPr>
            <a:r>
              <a:rPr lang="en-GB" sz="2400" dirty="0">
                <a:solidFill>
                  <a:srgbClr val="000000"/>
                </a:solidFill>
                <a:latin typeface="Calibri"/>
              </a:rPr>
              <a:t>Pencil</a:t>
            </a:r>
          </a:p>
          <a:p>
            <a:pPr algn="ctr" eaLnBrk="1" hangingPunct="1">
              <a:buFontTx/>
              <a:buNone/>
            </a:pPr>
            <a:r>
              <a:rPr lang="en-GB" sz="2400" dirty="0">
                <a:solidFill>
                  <a:srgbClr val="000000"/>
                </a:solidFill>
                <a:latin typeface="Calibri"/>
              </a:rPr>
              <a:t>Ruler</a:t>
            </a:r>
          </a:p>
          <a:p>
            <a:pPr algn="ctr" eaLnBrk="1" hangingPunct="1">
              <a:buFontTx/>
              <a:buNone/>
            </a:pPr>
            <a:r>
              <a:rPr lang="en-GB" sz="2400" dirty="0">
                <a:solidFill>
                  <a:srgbClr val="000000"/>
                </a:solidFill>
                <a:latin typeface="Calibri"/>
              </a:rPr>
              <a:t>Rubber</a:t>
            </a:r>
          </a:p>
          <a:p>
            <a:pPr algn="ctr" eaLnBrk="1" hangingPunct="1">
              <a:buFontTx/>
              <a:buNone/>
            </a:pPr>
            <a:r>
              <a:rPr lang="en-GB" sz="2400" dirty="0">
                <a:solidFill>
                  <a:srgbClr val="000000"/>
                </a:solidFill>
                <a:latin typeface="Calibri"/>
              </a:rPr>
              <a:t>Calculator</a:t>
            </a:r>
          </a:p>
          <a:p>
            <a:pPr algn="ctr" eaLnBrk="1" hangingPunct="1">
              <a:buFontTx/>
              <a:buNone/>
            </a:pPr>
            <a:r>
              <a:rPr lang="en-US" sz="2400" dirty="0">
                <a:solidFill>
                  <a:srgbClr val="000000"/>
                </a:solidFill>
                <a:latin typeface="Calibri"/>
              </a:rPr>
              <a:t>and to carry it all: </a:t>
            </a:r>
          </a:p>
          <a:p>
            <a:pPr algn="ctr" eaLnBrk="1" hangingPunct="1">
              <a:buFontTx/>
              <a:buNone/>
            </a:pPr>
            <a:r>
              <a:rPr lang="en-US" sz="2400" b="1" dirty="0">
                <a:solidFill>
                  <a:srgbClr val="000000"/>
                </a:solidFill>
                <a:latin typeface="Calibri"/>
              </a:rPr>
              <a:t>Your school bag</a:t>
            </a:r>
            <a:endParaRPr lang="en-GB" sz="2400" b="1" dirty="0">
              <a:solidFill>
                <a:srgbClr val="000000"/>
              </a:solidFill>
              <a:latin typeface="Calibri"/>
            </a:endParaRPr>
          </a:p>
          <a:p>
            <a:pPr algn="ctr" eaLnBrk="1" hangingPunct="1">
              <a:spcBef>
                <a:spcPct val="50000"/>
              </a:spcBef>
              <a:buFontTx/>
              <a:buNone/>
            </a:pPr>
            <a:endParaRPr lang="en-GB" altLang="en-US" sz="3300" cap="all" dirty="0">
              <a:solidFill>
                <a:prstClr val="black"/>
              </a:solidFill>
              <a:effectLst>
                <a:outerShdw blurRad="38100" dist="38100" dir="2700000" algn="tl">
                  <a:prstClr val="white">
                    <a:alpha val="43000"/>
                  </a:prstClr>
                </a:outerShdw>
              </a:effectLst>
              <a:latin typeface="Aharoni" panose="02010803020104030203" pitchFamily="2" charset="-79"/>
              <a:cs typeface="Aharoni" panose="02010803020104030203" pitchFamily="2" charset="-79"/>
            </a:endParaRPr>
          </a:p>
        </p:txBody>
      </p:sp>
      <p:pic>
        <p:nvPicPr>
          <p:cNvPr id="14" name="Picture 2">
            <a:extLst>
              <a:ext uri="{FF2B5EF4-FFF2-40B4-BE49-F238E27FC236}">
                <a16:creationId xmlns:a16="http://schemas.microsoft.com/office/drawing/2014/main" id="{7FD7ED7E-B301-485F-B00A-7CCD060527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646" y="2207098"/>
            <a:ext cx="2271713" cy="113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a:extLst>
              <a:ext uri="{FF2B5EF4-FFF2-40B4-BE49-F238E27FC236}">
                <a16:creationId xmlns:a16="http://schemas.microsoft.com/office/drawing/2014/main" id="{D5A6AF76-05B7-43DA-B55A-16741AC47C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646" y="3618823"/>
            <a:ext cx="1438072" cy="95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a:extLst>
              <a:ext uri="{FF2B5EF4-FFF2-40B4-BE49-F238E27FC236}">
                <a16:creationId xmlns:a16="http://schemas.microsoft.com/office/drawing/2014/main" id="{C0E2C0A8-EAEE-4E5E-8790-05CC595ACB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461131"/>
            <a:ext cx="1314430" cy="1314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a:extLst>
              <a:ext uri="{FF2B5EF4-FFF2-40B4-BE49-F238E27FC236}">
                <a16:creationId xmlns:a16="http://schemas.microsoft.com/office/drawing/2014/main" id="{2054CA4E-5AC1-4303-AFD8-EFCB5631195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83612" y="2336826"/>
            <a:ext cx="1253040" cy="125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a:extLst>
              <a:ext uri="{FF2B5EF4-FFF2-40B4-BE49-F238E27FC236}">
                <a16:creationId xmlns:a16="http://schemas.microsoft.com/office/drawing/2014/main" id="{2B8E5C82-BC47-47ED-906A-F647513257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8264" y="4061763"/>
            <a:ext cx="1127708" cy="112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5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stretch>
            <a:fillRect/>
          </a:stretch>
        </p:blipFill>
        <p:spPr>
          <a:xfrm>
            <a:off x="40424" y="5463151"/>
            <a:ext cx="9132337" cy="1322615"/>
          </a:xfrm>
          <a:prstGeom prst="rect">
            <a:avLst/>
          </a:prstGeom>
        </p:spPr>
      </p:pic>
      <p:pic>
        <p:nvPicPr>
          <p:cNvPr id="5" name="Picture 4">
            <a:extLst>
              <a:ext uri="{FF2B5EF4-FFF2-40B4-BE49-F238E27FC236}">
                <a16:creationId xmlns:a16="http://schemas.microsoft.com/office/drawing/2014/main" id="{A603FD70-8A7A-4A6F-A336-EFAF9D033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5" y="939043"/>
            <a:ext cx="1308362" cy="1334928"/>
          </a:xfrm>
          <a:prstGeom prst="rect">
            <a:avLst/>
          </a:prstGeom>
        </p:spPr>
      </p:pic>
      <p:sp>
        <p:nvSpPr>
          <p:cNvPr id="6" name="TextBox 5">
            <a:extLst>
              <a:ext uri="{FF2B5EF4-FFF2-40B4-BE49-F238E27FC236}">
                <a16:creationId xmlns:a16="http://schemas.microsoft.com/office/drawing/2014/main" id="{C74A014B-A52F-4C04-8691-E2DD92035AA0}"/>
              </a:ext>
            </a:extLst>
          </p:cNvPr>
          <p:cNvSpPr txBox="1"/>
          <p:nvPr/>
        </p:nvSpPr>
        <p:spPr>
          <a:xfrm>
            <a:off x="861969" y="939043"/>
            <a:ext cx="2170652" cy="1338828"/>
          </a:xfrm>
          <a:prstGeom prst="rect">
            <a:avLst/>
          </a:prstGeom>
          <a:noFill/>
        </p:spPr>
        <p:txBody>
          <a:bodyPr wrap="square" rtlCol="0">
            <a:spAutoFit/>
          </a:bodyPr>
          <a:lstStyle/>
          <a:p>
            <a:pPr algn="ctr"/>
            <a:r>
              <a:rPr lang="en-GB" sz="4050" dirty="0">
                <a:latin typeface="Impact" panose="020B0806030902050204" pitchFamily="34" charset="0"/>
              </a:rPr>
              <a:t>WAT</a:t>
            </a:r>
          </a:p>
          <a:p>
            <a:pPr algn="ctr"/>
            <a:r>
              <a:rPr lang="en-GB" sz="4050" dirty="0">
                <a:latin typeface="Impact" panose="020B0806030902050204" pitchFamily="34" charset="0"/>
              </a:rPr>
              <a:t>APP</a:t>
            </a:r>
          </a:p>
        </p:txBody>
      </p:sp>
      <p:sp>
        <p:nvSpPr>
          <p:cNvPr id="7" name="TextBox 6">
            <a:extLst>
              <a:ext uri="{FF2B5EF4-FFF2-40B4-BE49-F238E27FC236}">
                <a16:creationId xmlns:a16="http://schemas.microsoft.com/office/drawing/2014/main" id="{75E73F3B-CE9D-4F14-B522-045D9EBE8AAD}"/>
              </a:ext>
            </a:extLst>
          </p:cNvPr>
          <p:cNvSpPr txBox="1"/>
          <p:nvPr/>
        </p:nvSpPr>
        <p:spPr>
          <a:xfrm>
            <a:off x="232955" y="2880860"/>
            <a:ext cx="3428680" cy="1338828"/>
          </a:xfrm>
          <a:prstGeom prst="rect">
            <a:avLst/>
          </a:prstGeom>
          <a:noFill/>
        </p:spPr>
        <p:txBody>
          <a:bodyPr wrap="square" rtlCol="0">
            <a:spAutoFit/>
          </a:bodyPr>
          <a:lstStyle/>
          <a:p>
            <a:pPr marL="214313" indent="-214313">
              <a:buFontTx/>
              <a:buChar char="-"/>
            </a:pPr>
            <a:r>
              <a:rPr lang="en-GB" sz="1350" b="1" dirty="0"/>
              <a:t>Report Absence</a:t>
            </a:r>
          </a:p>
          <a:p>
            <a:pPr marL="214313" indent="-214313">
              <a:buFontTx/>
              <a:buChar char="-"/>
            </a:pPr>
            <a:r>
              <a:rPr lang="en-GB" sz="1350" b="1" dirty="0"/>
              <a:t>Receive messages</a:t>
            </a:r>
          </a:p>
          <a:p>
            <a:pPr marL="214313" indent="-214313">
              <a:buFontTx/>
              <a:buChar char="-"/>
            </a:pPr>
            <a:r>
              <a:rPr lang="en-GB" sz="1350" b="1" dirty="0"/>
              <a:t>Newsfeed with relevant information</a:t>
            </a:r>
          </a:p>
          <a:p>
            <a:pPr marL="214313" indent="-214313">
              <a:buFontTx/>
              <a:buChar char="-"/>
            </a:pPr>
            <a:r>
              <a:rPr lang="en-GB" sz="1350" b="1" dirty="0"/>
              <a:t>Calendar with important dates</a:t>
            </a:r>
          </a:p>
          <a:p>
            <a:pPr marL="214313" indent="-214313">
              <a:buFontTx/>
              <a:buChar char="-"/>
            </a:pPr>
            <a:r>
              <a:rPr lang="en-GB" sz="1350" b="1" dirty="0"/>
              <a:t>See set homework</a:t>
            </a:r>
          </a:p>
          <a:p>
            <a:pPr marL="214313" indent="-214313">
              <a:buFontTx/>
              <a:buChar char="-"/>
            </a:pPr>
            <a:r>
              <a:rPr lang="en-GB" sz="1350" b="1" dirty="0"/>
              <a:t>Access to SCO Pay to top up</a:t>
            </a:r>
          </a:p>
        </p:txBody>
      </p:sp>
      <p:sp>
        <p:nvSpPr>
          <p:cNvPr id="8" name="TextBox 7">
            <a:extLst>
              <a:ext uri="{FF2B5EF4-FFF2-40B4-BE49-F238E27FC236}">
                <a16:creationId xmlns:a16="http://schemas.microsoft.com/office/drawing/2014/main" id="{1CB1CBDF-A7E0-4598-B8E2-A69836308AC9}"/>
              </a:ext>
            </a:extLst>
          </p:cNvPr>
          <p:cNvSpPr txBox="1"/>
          <p:nvPr/>
        </p:nvSpPr>
        <p:spPr>
          <a:xfrm>
            <a:off x="-597191" y="2482153"/>
            <a:ext cx="4157794" cy="415498"/>
          </a:xfrm>
          <a:prstGeom prst="rect">
            <a:avLst/>
          </a:prstGeom>
          <a:noFill/>
        </p:spPr>
        <p:txBody>
          <a:bodyPr wrap="square" rtlCol="0">
            <a:spAutoFit/>
          </a:bodyPr>
          <a:lstStyle/>
          <a:p>
            <a:pPr algn="ctr"/>
            <a:r>
              <a:rPr lang="en-GB" sz="2100" u="sng" dirty="0"/>
              <a:t>What can the app do?</a:t>
            </a:r>
          </a:p>
        </p:txBody>
      </p:sp>
      <p:pic>
        <p:nvPicPr>
          <p:cNvPr id="9" name="Picture 8">
            <a:extLst>
              <a:ext uri="{FF2B5EF4-FFF2-40B4-BE49-F238E27FC236}">
                <a16:creationId xmlns:a16="http://schemas.microsoft.com/office/drawing/2014/main" id="{EB4B884F-C144-4E62-BE21-C596AB05F572}"/>
              </a:ext>
            </a:extLst>
          </p:cNvPr>
          <p:cNvPicPr>
            <a:picLocks noChangeAspect="1"/>
          </p:cNvPicPr>
          <p:nvPr/>
        </p:nvPicPr>
        <p:blipFill>
          <a:blip r:embed="rId4"/>
          <a:stretch>
            <a:fillRect/>
          </a:stretch>
        </p:blipFill>
        <p:spPr>
          <a:xfrm>
            <a:off x="2783506" y="1040266"/>
            <a:ext cx="6081560" cy="510775"/>
          </a:xfrm>
          <a:prstGeom prst="rect">
            <a:avLst/>
          </a:prstGeom>
        </p:spPr>
      </p:pic>
      <p:pic>
        <p:nvPicPr>
          <p:cNvPr id="1026" name="Picture 2" descr="App Store and Google Play Logo PNG vector in SVG, PDF, AI, CDR format">
            <a:extLst>
              <a:ext uri="{FF2B5EF4-FFF2-40B4-BE49-F238E27FC236}">
                <a16:creationId xmlns:a16="http://schemas.microsoft.com/office/drawing/2014/main" id="{3711F997-9AC1-42CB-97F7-F32EC94ED54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3672" y1="32923" x2="23672" y2="32923"/>
                        <a14:foregroundMark x1="25520" y1="22000" x2="25520" y2="22000"/>
                        <a14:foregroundMark x1="45035" y1="35692" x2="45035" y2="35692"/>
                        <a14:foregroundMark x1="42956" y1="35692" x2="42956" y2="35692"/>
                        <a14:foregroundMark x1="50693" y1="35692" x2="50693" y2="35692"/>
                        <a14:foregroundMark x1="50000" y1="36154" x2="50000" y2="36154"/>
                        <a14:foregroundMark x1="37182" y1="35077" x2="37182" y2="35077"/>
                        <a14:foregroundMark x1="23788" y1="29077" x2="23788" y2="29077"/>
                        <a14:foregroundMark x1="19746" y1="32462" x2="19746" y2="32462"/>
                        <a14:foregroundMark x1="25289" y1="36000" x2="25289" y2="36000"/>
                        <a14:foregroundMark x1="28060" y1="35385" x2="28060" y2="35385"/>
                        <a14:foregroundMark x1="37529" y1="23385" x2="37529" y2="23385"/>
                        <a14:foregroundMark x1="75289" y1="34615" x2="75289" y2="34615"/>
                        <a14:foregroundMark x1="43764" y1="72769" x2="43764" y2="72769"/>
                        <a14:foregroundMark x1="39723" y1="73231" x2="39723" y2="73231"/>
                        <a14:foregroundMark x1="40300" y1="72769" x2="40300" y2="72769"/>
                        <a14:foregroundMark x1="50462" y1="72308" x2="50462" y2="72308"/>
                        <a14:foregroundMark x1="55196" y1="73385" x2="55196" y2="73385"/>
                        <a14:foregroundMark x1="49885" y1="74308" x2="49885" y2="74308"/>
                        <a14:foregroundMark x1="49307" y1="74769" x2="49307" y2="74769"/>
                        <a14:foregroundMark x1="55312" y1="76308" x2="55312" y2="76308"/>
                        <a14:foregroundMark x1="60277" y1="74769" x2="60277" y2="74769"/>
                        <a14:foregroundMark x1="62009" y1="74769" x2="62009" y2="74769"/>
                        <a14:foregroundMark x1="68245" y1="71077" x2="68245" y2="71077"/>
                        <a14:foregroundMark x1="74596" y1="70923" x2="74596" y2="70923"/>
                        <a14:foregroundMark x1="77714" y1="74923" x2="77714" y2="74923"/>
                        <a14:foregroundMark x1="82102" y1="74769" x2="82102" y2="74769"/>
                        <a14:foregroundMark x1="81524" y1="34308" x2="81524" y2="34308"/>
                        <a14:foregroundMark x1="81409" y1="35846" x2="81409" y2="35846"/>
                        <a14:foregroundMark x1="72517" y1="36769" x2="72517" y2="36769"/>
                        <a14:foregroundMark x1="60739" y1="35077" x2="60739" y2="35077"/>
                        <a14:foregroundMark x1="79677" y1="73385" x2="79677" y2="73385"/>
                      </a14:backgroundRemoval>
                    </a14:imgEffect>
                  </a14:imgLayer>
                </a14:imgProps>
              </a:ext>
              <a:ext uri="{28A0092B-C50C-407E-A947-70E740481C1C}">
                <a14:useLocalDpi xmlns:a14="http://schemas.microsoft.com/office/drawing/2010/main" val="0"/>
              </a:ext>
            </a:extLst>
          </a:blip>
          <a:srcRect/>
          <a:stretch>
            <a:fillRect/>
          </a:stretch>
        </p:blipFill>
        <p:spPr bwMode="auto">
          <a:xfrm>
            <a:off x="50655" y="4230168"/>
            <a:ext cx="2537290" cy="190443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8A3D747-1E5C-49A9-84DB-9210DB13D15F}"/>
              </a:ext>
            </a:extLst>
          </p:cNvPr>
          <p:cNvSpPr/>
          <p:nvPr/>
        </p:nvSpPr>
        <p:spPr>
          <a:xfrm>
            <a:off x="3347207" y="1907971"/>
            <a:ext cx="52052" cy="37750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9668DAD4-FF59-4BD6-A776-3755A621F4F9}"/>
              </a:ext>
            </a:extLst>
          </p:cNvPr>
          <p:cNvSpPr txBox="1"/>
          <p:nvPr/>
        </p:nvSpPr>
        <p:spPr>
          <a:xfrm>
            <a:off x="3661634" y="1878748"/>
            <a:ext cx="5335559" cy="2585323"/>
          </a:xfrm>
          <a:prstGeom prst="rect">
            <a:avLst/>
          </a:prstGeom>
          <a:noFill/>
        </p:spPr>
        <p:txBody>
          <a:bodyPr wrap="square" rtlCol="0">
            <a:spAutoFit/>
          </a:bodyPr>
          <a:lstStyle/>
          <a:p>
            <a:r>
              <a:rPr lang="en-GB" sz="1350" b="1" dirty="0"/>
              <a:t>WAT APP will be our only communication tool to reach parents/carers from September 2023. </a:t>
            </a:r>
            <a:br>
              <a:rPr lang="en-GB" sz="1350" b="1" dirty="0"/>
            </a:br>
            <a:endParaRPr lang="en-GB" sz="1350" b="1" dirty="0"/>
          </a:p>
          <a:p>
            <a:r>
              <a:rPr lang="en-GB" sz="1350" b="1" dirty="0"/>
              <a:t>There will be 3 ways that you may be contacted via WAT APP</a:t>
            </a:r>
          </a:p>
          <a:p>
            <a:pPr marL="257175" indent="-257175">
              <a:buAutoNum type="arabicPeriod"/>
            </a:pPr>
            <a:r>
              <a:rPr lang="en-GB" sz="1350" b="1" dirty="0"/>
              <a:t>APP Notification (same style as WhatsApp)</a:t>
            </a:r>
          </a:p>
          <a:p>
            <a:pPr marL="257175" indent="-257175">
              <a:buAutoNum type="arabicPeriod"/>
            </a:pPr>
            <a:r>
              <a:rPr lang="en-GB" sz="1350" b="1" dirty="0"/>
              <a:t>Email</a:t>
            </a:r>
          </a:p>
          <a:p>
            <a:pPr marL="257175" indent="-257175">
              <a:buAutoNum type="arabicPeriod"/>
            </a:pPr>
            <a:r>
              <a:rPr lang="en-GB" sz="1350" b="1" dirty="0"/>
              <a:t>A text message</a:t>
            </a:r>
          </a:p>
          <a:p>
            <a:pPr marL="257175" indent="-257175">
              <a:buAutoNum type="arabicPeriod"/>
            </a:pPr>
            <a:endParaRPr lang="en-GB" sz="1350" b="1" dirty="0"/>
          </a:p>
          <a:p>
            <a:pPr marL="257175" indent="-257175">
              <a:buAutoNum type="arabicPeriod"/>
            </a:pPr>
            <a:endParaRPr lang="en-GB" sz="1350" b="1" dirty="0"/>
          </a:p>
          <a:p>
            <a:r>
              <a:rPr lang="en-GB" sz="1350" b="1" dirty="0"/>
              <a:t>If you need support with setting up the APP or need assistance with features in the app you can contact our support department using the email address below </a:t>
            </a:r>
          </a:p>
        </p:txBody>
      </p:sp>
      <p:grpSp>
        <p:nvGrpSpPr>
          <p:cNvPr id="18" name="Group 17">
            <a:extLst>
              <a:ext uri="{FF2B5EF4-FFF2-40B4-BE49-F238E27FC236}">
                <a16:creationId xmlns:a16="http://schemas.microsoft.com/office/drawing/2014/main" id="{EDBFA641-CAFF-4AC5-B385-C60A29994AD1}"/>
              </a:ext>
            </a:extLst>
          </p:cNvPr>
          <p:cNvGrpSpPr/>
          <p:nvPr/>
        </p:nvGrpSpPr>
        <p:grpSpPr>
          <a:xfrm>
            <a:off x="3661634" y="5057751"/>
            <a:ext cx="5046138" cy="578840"/>
            <a:chOff x="4882179" y="3612476"/>
            <a:chExt cx="6728184" cy="771787"/>
          </a:xfrm>
        </p:grpSpPr>
        <p:sp>
          <p:nvSpPr>
            <p:cNvPr id="17" name="Rectangle: Rounded Corners 16">
              <a:extLst>
                <a:ext uri="{FF2B5EF4-FFF2-40B4-BE49-F238E27FC236}">
                  <a16:creationId xmlns:a16="http://schemas.microsoft.com/office/drawing/2014/main" id="{71C0D24D-F9B3-426E-8CC1-29069556443C}"/>
                </a:ext>
              </a:extLst>
            </p:cNvPr>
            <p:cNvSpPr/>
            <p:nvPr/>
          </p:nvSpPr>
          <p:spPr>
            <a:xfrm>
              <a:off x="4882179" y="3612476"/>
              <a:ext cx="6728184" cy="77178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1350"/>
            </a:p>
          </p:txBody>
        </p:sp>
        <p:sp>
          <p:nvSpPr>
            <p:cNvPr id="19" name="TextBox 18">
              <a:extLst>
                <a:ext uri="{FF2B5EF4-FFF2-40B4-BE49-F238E27FC236}">
                  <a16:creationId xmlns:a16="http://schemas.microsoft.com/office/drawing/2014/main" id="{4E5CE5B0-FD50-4EB3-9D8A-4C4E0565AE77}"/>
                </a:ext>
              </a:extLst>
            </p:cNvPr>
            <p:cNvSpPr txBox="1"/>
            <p:nvPr/>
          </p:nvSpPr>
          <p:spPr>
            <a:xfrm>
              <a:off x="5796472" y="3767536"/>
              <a:ext cx="4899599" cy="492443"/>
            </a:xfrm>
            <a:prstGeom prst="rect">
              <a:avLst/>
            </a:prstGeom>
            <a:noFill/>
          </p:spPr>
          <p:txBody>
            <a:bodyPr wrap="square" rtlCol="0">
              <a:spAutoFit/>
            </a:bodyPr>
            <a:lstStyle/>
            <a:p>
              <a:r>
                <a:rPr lang="en-GB" dirty="0"/>
                <a:t>Support Email: </a:t>
              </a:r>
              <a:r>
                <a:rPr lang="en-GB" b="1" dirty="0"/>
                <a:t>app@wigstonmat.org</a:t>
              </a:r>
            </a:p>
          </p:txBody>
        </p:sp>
      </p:grpSp>
      <p:pic>
        <p:nvPicPr>
          <p:cNvPr id="16" name="Content Placeholder 9"/>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884368" y="5620970"/>
            <a:ext cx="1168614" cy="1164795"/>
          </a:xfrm>
          <a:prstGeom prst="rect">
            <a:avLst/>
          </a:prstGeom>
          <a:effectLst/>
        </p:spPr>
      </p:pic>
      <p:sp>
        <p:nvSpPr>
          <p:cNvPr id="2" name="TextBox 1"/>
          <p:cNvSpPr txBox="1"/>
          <p:nvPr/>
        </p:nvSpPr>
        <p:spPr>
          <a:xfrm>
            <a:off x="232955" y="112492"/>
            <a:ext cx="4725151" cy="584775"/>
          </a:xfrm>
          <a:prstGeom prst="rect">
            <a:avLst/>
          </a:prstGeom>
          <a:noFill/>
        </p:spPr>
        <p:txBody>
          <a:bodyPr wrap="square" rtlCol="0">
            <a:spAutoFit/>
          </a:bodyPr>
          <a:lstStyle/>
          <a:p>
            <a:r>
              <a:rPr lang="en-US" sz="3200" dirty="0" smtClean="0"/>
              <a:t>Communication is Key</a:t>
            </a:r>
            <a:endParaRPr lang="en-GB" sz="3200" dirty="0"/>
          </a:p>
        </p:txBody>
      </p:sp>
    </p:spTree>
    <p:extLst>
      <p:ext uri="{BB962C8B-B14F-4D97-AF65-F5344CB8AC3E}">
        <p14:creationId xmlns:p14="http://schemas.microsoft.com/office/powerpoint/2010/main" val="2068071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stretch>
            <a:fillRect/>
          </a:stretch>
        </p:blipFill>
        <p:spPr>
          <a:xfrm>
            <a:off x="40424" y="5463151"/>
            <a:ext cx="9132337" cy="1322615"/>
          </a:xfrm>
          <a:prstGeom prst="rect">
            <a:avLst/>
          </a:prstGeom>
        </p:spPr>
      </p:pic>
      <p:sp>
        <p:nvSpPr>
          <p:cNvPr id="5" name="AutoShape 4" descr="SCOPAY">
            <a:extLst>
              <a:ext uri="{FF2B5EF4-FFF2-40B4-BE49-F238E27FC236}">
                <a16:creationId xmlns:a16="http://schemas.microsoft.com/office/drawing/2014/main" id="{0FD1D4BD-13E2-4963-B3A4-6571F1D672DF}"/>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2056" name="Picture 8" descr="SCOPAY School Online Payment System - Tucasi">
            <a:extLst>
              <a:ext uri="{FF2B5EF4-FFF2-40B4-BE49-F238E27FC236}">
                <a16:creationId xmlns:a16="http://schemas.microsoft.com/office/drawing/2014/main" id="{5F935D3F-77C7-4B83-A463-9BA10F46D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3564642" cy="1634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95FE73A-CAA6-4034-86A6-E32A95E001EB}"/>
              </a:ext>
            </a:extLst>
          </p:cNvPr>
          <p:cNvSpPr txBox="1"/>
          <p:nvPr/>
        </p:nvSpPr>
        <p:spPr>
          <a:xfrm>
            <a:off x="-296576" y="2513612"/>
            <a:ext cx="4157794" cy="415498"/>
          </a:xfrm>
          <a:prstGeom prst="rect">
            <a:avLst/>
          </a:prstGeom>
          <a:noFill/>
        </p:spPr>
        <p:txBody>
          <a:bodyPr wrap="square" rtlCol="0">
            <a:spAutoFit/>
          </a:bodyPr>
          <a:lstStyle/>
          <a:p>
            <a:pPr algn="ctr"/>
            <a:r>
              <a:rPr lang="en-GB" sz="2100" u="sng" dirty="0"/>
              <a:t>What do we use </a:t>
            </a:r>
            <a:r>
              <a:rPr lang="en-GB" sz="2100" u="sng" dirty="0" err="1"/>
              <a:t>ScoPay</a:t>
            </a:r>
            <a:r>
              <a:rPr lang="en-GB" sz="2100" u="sng" dirty="0"/>
              <a:t> for</a:t>
            </a:r>
          </a:p>
        </p:txBody>
      </p:sp>
      <p:sp>
        <p:nvSpPr>
          <p:cNvPr id="9" name="TextBox 8">
            <a:extLst>
              <a:ext uri="{FF2B5EF4-FFF2-40B4-BE49-F238E27FC236}">
                <a16:creationId xmlns:a16="http://schemas.microsoft.com/office/drawing/2014/main" id="{41377C45-938D-43FA-B333-949776227AD9}"/>
              </a:ext>
            </a:extLst>
          </p:cNvPr>
          <p:cNvSpPr txBox="1"/>
          <p:nvPr/>
        </p:nvSpPr>
        <p:spPr>
          <a:xfrm>
            <a:off x="226663" y="2959176"/>
            <a:ext cx="3428680" cy="1546577"/>
          </a:xfrm>
          <a:prstGeom prst="rect">
            <a:avLst/>
          </a:prstGeom>
          <a:noFill/>
        </p:spPr>
        <p:txBody>
          <a:bodyPr wrap="square" rtlCol="0">
            <a:spAutoFit/>
          </a:bodyPr>
          <a:lstStyle/>
          <a:p>
            <a:pPr marL="214313" indent="-214313">
              <a:buFontTx/>
              <a:buChar char="-"/>
            </a:pPr>
            <a:r>
              <a:rPr lang="en-GB" sz="1350" b="1" dirty="0"/>
              <a:t>Lunch Account Payments</a:t>
            </a:r>
          </a:p>
          <a:p>
            <a:pPr marL="214313" indent="-214313">
              <a:buFontTx/>
              <a:buChar char="-"/>
            </a:pPr>
            <a:r>
              <a:rPr lang="en-GB" sz="1350" b="1" dirty="0"/>
              <a:t>Trips</a:t>
            </a:r>
          </a:p>
          <a:p>
            <a:pPr marL="214313" indent="-214313">
              <a:buFontTx/>
              <a:buChar char="-"/>
            </a:pPr>
            <a:r>
              <a:rPr lang="en-GB" sz="1350" b="1" dirty="0"/>
              <a:t>Uniform</a:t>
            </a:r>
          </a:p>
          <a:p>
            <a:pPr marL="214313" indent="-214313">
              <a:buFontTx/>
              <a:buChar char="-"/>
            </a:pPr>
            <a:r>
              <a:rPr lang="en-GB" sz="1350" b="1" dirty="0"/>
              <a:t>Revision guides</a:t>
            </a:r>
          </a:p>
          <a:p>
            <a:pPr marL="214313" indent="-214313">
              <a:buFontTx/>
              <a:buChar char="-"/>
            </a:pPr>
            <a:endParaRPr lang="en-GB" sz="1350" b="1" dirty="0"/>
          </a:p>
          <a:p>
            <a:r>
              <a:rPr lang="en-GB" sz="1350" b="1" i="1" dirty="0"/>
              <a:t>Any other online payments</a:t>
            </a:r>
          </a:p>
          <a:p>
            <a:pPr marL="214313" indent="-214313">
              <a:buFontTx/>
              <a:buChar char="-"/>
            </a:pPr>
            <a:endParaRPr lang="en-GB" sz="1350" b="1" dirty="0"/>
          </a:p>
        </p:txBody>
      </p:sp>
      <p:sp>
        <p:nvSpPr>
          <p:cNvPr id="19" name="TextBox 18">
            <a:extLst>
              <a:ext uri="{FF2B5EF4-FFF2-40B4-BE49-F238E27FC236}">
                <a16:creationId xmlns:a16="http://schemas.microsoft.com/office/drawing/2014/main" id="{A17AEF93-79ED-4E7A-8DA5-6210F8D0CF06}"/>
              </a:ext>
            </a:extLst>
          </p:cNvPr>
          <p:cNvSpPr txBox="1"/>
          <p:nvPr/>
        </p:nvSpPr>
        <p:spPr>
          <a:xfrm>
            <a:off x="3861218" y="1135720"/>
            <a:ext cx="4157794" cy="415498"/>
          </a:xfrm>
          <a:prstGeom prst="rect">
            <a:avLst/>
          </a:prstGeom>
          <a:noFill/>
        </p:spPr>
        <p:txBody>
          <a:bodyPr wrap="square" rtlCol="0">
            <a:spAutoFit/>
          </a:bodyPr>
          <a:lstStyle/>
          <a:p>
            <a:pPr algn="ctr"/>
            <a:r>
              <a:rPr lang="en-GB" sz="2100" u="sng" dirty="0"/>
              <a:t>Accessing </a:t>
            </a:r>
            <a:r>
              <a:rPr lang="en-GB" sz="2100" u="sng" dirty="0" err="1"/>
              <a:t>ScoPay</a:t>
            </a:r>
            <a:endParaRPr lang="en-GB" sz="2100" u="sng" dirty="0"/>
          </a:p>
        </p:txBody>
      </p:sp>
      <p:sp>
        <p:nvSpPr>
          <p:cNvPr id="20" name="TextBox 19">
            <a:extLst>
              <a:ext uri="{FF2B5EF4-FFF2-40B4-BE49-F238E27FC236}">
                <a16:creationId xmlns:a16="http://schemas.microsoft.com/office/drawing/2014/main" id="{73A23D43-DBD8-416B-ABD0-24B6411D91FA}"/>
              </a:ext>
            </a:extLst>
          </p:cNvPr>
          <p:cNvSpPr txBox="1"/>
          <p:nvPr/>
        </p:nvSpPr>
        <p:spPr>
          <a:xfrm>
            <a:off x="4422209" y="1782565"/>
            <a:ext cx="3428680" cy="715581"/>
          </a:xfrm>
          <a:prstGeom prst="rect">
            <a:avLst/>
          </a:prstGeom>
          <a:noFill/>
        </p:spPr>
        <p:txBody>
          <a:bodyPr wrap="square" rtlCol="0">
            <a:spAutoFit/>
          </a:bodyPr>
          <a:lstStyle/>
          <a:p>
            <a:r>
              <a:rPr lang="en-GB" sz="1350" b="1" dirty="0"/>
              <a:t>You can access </a:t>
            </a:r>
            <a:r>
              <a:rPr lang="en-GB" sz="1350" b="1" dirty="0" err="1"/>
              <a:t>ScoPay</a:t>
            </a:r>
            <a:r>
              <a:rPr lang="en-GB" sz="1350" b="1" dirty="0"/>
              <a:t> by going to either</a:t>
            </a:r>
          </a:p>
          <a:p>
            <a:pPr marL="214313" indent="-214313">
              <a:buFontTx/>
              <a:buChar char="-"/>
            </a:pPr>
            <a:r>
              <a:rPr lang="en-GB" sz="1350" b="1" dirty="0"/>
              <a:t>Wigston Academy website (links tab)</a:t>
            </a:r>
          </a:p>
          <a:p>
            <a:pPr marL="214313" indent="-214313">
              <a:buFontTx/>
              <a:buChar char="-"/>
            </a:pPr>
            <a:r>
              <a:rPr lang="en-GB" sz="1350" b="1" dirty="0"/>
              <a:t>WAT APP</a:t>
            </a:r>
          </a:p>
        </p:txBody>
      </p:sp>
      <p:sp>
        <p:nvSpPr>
          <p:cNvPr id="23" name="TextBox 22">
            <a:extLst>
              <a:ext uri="{FF2B5EF4-FFF2-40B4-BE49-F238E27FC236}">
                <a16:creationId xmlns:a16="http://schemas.microsoft.com/office/drawing/2014/main" id="{324BE62F-5E30-4BC1-A000-D411B708B980}"/>
              </a:ext>
            </a:extLst>
          </p:cNvPr>
          <p:cNvSpPr txBox="1"/>
          <p:nvPr/>
        </p:nvSpPr>
        <p:spPr>
          <a:xfrm>
            <a:off x="3272335" y="3314701"/>
            <a:ext cx="5335559" cy="715581"/>
          </a:xfrm>
          <a:prstGeom prst="rect">
            <a:avLst/>
          </a:prstGeom>
          <a:noFill/>
        </p:spPr>
        <p:txBody>
          <a:bodyPr wrap="square" rtlCol="0">
            <a:spAutoFit/>
          </a:bodyPr>
          <a:lstStyle/>
          <a:p>
            <a:pPr algn="ctr"/>
            <a:r>
              <a:rPr lang="en-GB" sz="1350" b="1" dirty="0"/>
              <a:t>If you need support with setting up your </a:t>
            </a:r>
            <a:r>
              <a:rPr lang="en-GB" sz="1350" b="1" dirty="0" err="1"/>
              <a:t>ScoPay</a:t>
            </a:r>
            <a:r>
              <a:rPr lang="en-GB" sz="1350" b="1" dirty="0"/>
              <a:t> account or need assistance with features in the app you can contact our support department using the email address below </a:t>
            </a:r>
          </a:p>
        </p:txBody>
      </p:sp>
      <p:sp>
        <p:nvSpPr>
          <p:cNvPr id="25" name="Rectangle: Rounded Corners 24">
            <a:extLst>
              <a:ext uri="{FF2B5EF4-FFF2-40B4-BE49-F238E27FC236}">
                <a16:creationId xmlns:a16="http://schemas.microsoft.com/office/drawing/2014/main" id="{81F28FEF-23FA-4BCA-846F-644E4A228EA4}"/>
              </a:ext>
            </a:extLst>
          </p:cNvPr>
          <p:cNvSpPr/>
          <p:nvPr/>
        </p:nvSpPr>
        <p:spPr>
          <a:xfrm>
            <a:off x="1899140" y="4862137"/>
            <a:ext cx="5046138" cy="57884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1350"/>
          </a:p>
        </p:txBody>
      </p:sp>
      <p:sp>
        <p:nvSpPr>
          <p:cNvPr id="26" name="TextBox 25">
            <a:extLst>
              <a:ext uri="{FF2B5EF4-FFF2-40B4-BE49-F238E27FC236}">
                <a16:creationId xmlns:a16="http://schemas.microsoft.com/office/drawing/2014/main" id="{97378CCA-08FC-4483-88C8-91AC323EA75E}"/>
              </a:ext>
            </a:extLst>
          </p:cNvPr>
          <p:cNvSpPr txBox="1"/>
          <p:nvPr/>
        </p:nvSpPr>
        <p:spPr>
          <a:xfrm>
            <a:off x="2584859" y="4978431"/>
            <a:ext cx="3674699" cy="369332"/>
          </a:xfrm>
          <a:prstGeom prst="rect">
            <a:avLst/>
          </a:prstGeom>
          <a:noFill/>
        </p:spPr>
        <p:txBody>
          <a:bodyPr wrap="square" rtlCol="0">
            <a:spAutoFit/>
          </a:bodyPr>
          <a:lstStyle/>
          <a:p>
            <a:r>
              <a:rPr lang="en-GB" dirty="0"/>
              <a:t>Support Email: </a:t>
            </a:r>
            <a:r>
              <a:rPr lang="en-GB" b="1" dirty="0"/>
              <a:t>app@wigstonmat.org</a:t>
            </a:r>
          </a:p>
        </p:txBody>
      </p:sp>
      <p:pic>
        <p:nvPicPr>
          <p:cNvPr id="12" name="Content Placeholder 9"/>
          <p:cNvPicPr>
            <a:picLocks noGrp="1" noChangeAspect="1"/>
          </p:cNvPicPr>
          <p:nvPr>
            <p:ph idx="1"/>
          </p:nvPr>
        </p:nvPicPr>
        <p:blipFill>
          <a:blip r:embed="rId4" cstate="print">
            <a:extLst>
              <a:ext uri="{BEBA8EAE-BF5A-486C-A8C5-ECC9F3942E4B}">
                <a14:imgProps xmlns:a14="http://schemas.microsoft.com/office/drawing/2010/main">
                  <a14:imgLayer r:embed="rId5">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sp>
        <p:nvSpPr>
          <p:cNvPr id="13" name="TextBox 12"/>
          <p:cNvSpPr txBox="1"/>
          <p:nvPr/>
        </p:nvSpPr>
        <p:spPr>
          <a:xfrm>
            <a:off x="232955" y="112492"/>
            <a:ext cx="4725151" cy="584775"/>
          </a:xfrm>
          <a:prstGeom prst="rect">
            <a:avLst/>
          </a:prstGeom>
          <a:noFill/>
        </p:spPr>
        <p:txBody>
          <a:bodyPr wrap="square" rtlCol="0">
            <a:spAutoFit/>
          </a:bodyPr>
          <a:lstStyle/>
          <a:p>
            <a:r>
              <a:rPr lang="en-US" sz="3200" dirty="0" smtClean="0"/>
              <a:t>Communication is Key</a:t>
            </a:r>
            <a:endParaRPr lang="en-GB" sz="3200" dirty="0"/>
          </a:p>
        </p:txBody>
      </p:sp>
    </p:spTree>
    <p:extLst>
      <p:ext uri="{BB962C8B-B14F-4D97-AF65-F5344CB8AC3E}">
        <p14:creationId xmlns:p14="http://schemas.microsoft.com/office/powerpoint/2010/main" val="138819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7042" y="5505559"/>
            <a:ext cx="9132337" cy="1322615"/>
          </a:xfrm>
          <a:prstGeom prst="rect">
            <a:avLst/>
          </a:prstGeom>
        </p:spPr>
      </p:pic>
      <p:pic>
        <p:nvPicPr>
          <p:cNvPr id="10" name="Content Placeholder 9"/>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7" name="Picture 6"/>
          <p:cNvPicPr>
            <a:picLocks noChangeAspect="1"/>
          </p:cNvPicPr>
          <p:nvPr/>
        </p:nvPicPr>
        <p:blipFill>
          <a:blip r:embed="rId5"/>
          <a:stretch>
            <a:fillRect/>
          </a:stretch>
        </p:blipFill>
        <p:spPr>
          <a:xfrm>
            <a:off x="28519" y="61964"/>
            <a:ext cx="908383" cy="908383"/>
          </a:xfrm>
          <a:prstGeom prst="rect">
            <a:avLst/>
          </a:prstGeom>
        </p:spPr>
      </p:pic>
      <p:sp>
        <p:nvSpPr>
          <p:cNvPr id="6" name="Text Placeholder 22">
            <a:extLst>
              <a:ext uri="{FF2B5EF4-FFF2-40B4-BE49-F238E27FC236}">
                <a16:creationId xmlns:a16="http://schemas.microsoft.com/office/drawing/2014/main" id="{5DD8A42A-8BB6-4ED9-A836-0D765FA4DCC0}"/>
              </a:ext>
            </a:extLst>
          </p:cNvPr>
          <p:cNvSpPr txBox="1">
            <a:spLocks/>
          </p:cNvSpPr>
          <p:nvPr/>
        </p:nvSpPr>
        <p:spPr>
          <a:xfrm>
            <a:off x="428038" y="836711"/>
            <a:ext cx="4041775" cy="1620234"/>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pPr marL="0" indent="0" algn="ctr">
              <a:buNone/>
            </a:pPr>
            <a:r>
              <a:rPr lang="en-US" sz="2600" dirty="0">
                <a:cs typeface="Times New Roman" panose="02020603050405020304" pitchFamily="18" charset="0"/>
              </a:rPr>
              <a:t>Where – Normandy, France</a:t>
            </a:r>
          </a:p>
          <a:p>
            <a:pPr marL="0" indent="0" algn="ctr">
              <a:buNone/>
            </a:pPr>
            <a:r>
              <a:rPr lang="en-US" sz="2600" dirty="0">
                <a:cs typeface="Times New Roman" panose="02020603050405020304" pitchFamily="18" charset="0"/>
              </a:rPr>
              <a:t>When – 17</a:t>
            </a:r>
            <a:r>
              <a:rPr lang="en-US" sz="2600" baseline="30000" dirty="0">
                <a:cs typeface="Times New Roman" panose="02020603050405020304" pitchFamily="18" charset="0"/>
              </a:rPr>
              <a:t>th</a:t>
            </a:r>
            <a:r>
              <a:rPr lang="en-US" sz="2600" dirty="0">
                <a:cs typeface="Times New Roman" panose="02020603050405020304" pitchFamily="18" charset="0"/>
              </a:rPr>
              <a:t>  – 22nd March 2024</a:t>
            </a:r>
          </a:p>
          <a:p>
            <a:pPr marL="0" indent="0" algn="ctr">
              <a:buNone/>
            </a:pPr>
            <a:r>
              <a:rPr lang="en-US" sz="2600" dirty="0">
                <a:cs typeface="Times New Roman" panose="02020603050405020304" pitchFamily="18" charset="0"/>
              </a:rPr>
              <a:t>Who – Year 7</a:t>
            </a:r>
          </a:p>
          <a:p>
            <a:pPr marL="0" indent="0" algn="ctr">
              <a:buNone/>
            </a:pPr>
            <a:r>
              <a:rPr lang="en-US" sz="2600" dirty="0">
                <a:cs typeface="Times New Roman" panose="02020603050405020304" pitchFamily="18" charset="0"/>
              </a:rPr>
              <a:t>Cost - £570</a:t>
            </a:r>
          </a:p>
          <a:p>
            <a:pPr algn="ctr"/>
            <a:endParaRPr lang="en-US" sz="2600" dirty="0">
              <a:latin typeface="Times New Roman" panose="02020603050405020304" pitchFamily="18" charset="0"/>
              <a:cs typeface="Times New Roman" panose="02020603050405020304" pitchFamily="18" charset="0"/>
            </a:endParaRPr>
          </a:p>
        </p:txBody>
      </p:sp>
      <p:pic>
        <p:nvPicPr>
          <p:cNvPr id="8" name="Content Placeholder 24">
            <a:extLst>
              <a:ext uri="{FF2B5EF4-FFF2-40B4-BE49-F238E27FC236}">
                <a16:creationId xmlns:a16="http://schemas.microsoft.com/office/drawing/2014/main" id="{CF6BBC2C-84FF-404B-AA49-4EC1B80680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038" y="2517393"/>
            <a:ext cx="4041775" cy="3031331"/>
          </a:xfrm>
          <a:prstGeom prst="rect">
            <a:avLst/>
          </a:prstGeom>
        </p:spPr>
      </p:pic>
      <p:pic>
        <p:nvPicPr>
          <p:cNvPr id="12" name="Content Placeholder 26">
            <a:extLst>
              <a:ext uri="{FF2B5EF4-FFF2-40B4-BE49-F238E27FC236}">
                <a16:creationId xmlns:a16="http://schemas.microsoft.com/office/drawing/2014/main" id="{4D8E9980-BFD0-41B8-9C42-81950FB3CB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048" y="918161"/>
            <a:ext cx="2915419" cy="3887225"/>
          </a:xfrm>
          <a:prstGeom prst="rect">
            <a:avLst/>
          </a:prstGeom>
        </p:spPr>
      </p:pic>
      <p:sp>
        <p:nvSpPr>
          <p:cNvPr id="13" name="TextBox 12">
            <a:extLst>
              <a:ext uri="{FF2B5EF4-FFF2-40B4-BE49-F238E27FC236}">
                <a16:creationId xmlns:a16="http://schemas.microsoft.com/office/drawing/2014/main" id="{3E3B62AF-14B3-4CC9-A7BB-89C73A3C129C}"/>
              </a:ext>
            </a:extLst>
          </p:cNvPr>
          <p:cNvSpPr txBox="1"/>
          <p:nvPr/>
        </p:nvSpPr>
        <p:spPr>
          <a:xfrm>
            <a:off x="4283968" y="5075779"/>
            <a:ext cx="5097254" cy="369332"/>
          </a:xfrm>
          <a:prstGeom prst="rect">
            <a:avLst/>
          </a:prstGeom>
          <a:noFill/>
        </p:spPr>
        <p:txBody>
          <a:bodyPr wrap="square" rtlCol="0">
            <a:spAutoFit/>
          </a:bodyPr>
          <a:lstStyle/>
          <a:p>
            <a:pPr algn="ctr"/>
            <a:r>
              <a:rPr lang="en-US" b="1" dirty="0">
                <a:cs typeface="Times New Roman" panose="02020603050405020304" pitchFamily="18" charset="0"/>
              </a:rPr>
              <a:t>Deposit will be needed end of September</a:t>
            </a:r>
          </a:p>
        </p:txBody>
      </p:sp>
      <p:sp>
        <p:nvSpPr>
          <p:cNvPr id="14" name="Title 20">
            <a:extLst>
              <a:ext uri="{FF2B5EF4-FFF2-40B4-BE49-F238E27FC236}">
                <a16:creationId xmlns:a16="http://schemas.microsoft.com/office/drawing/2014/main" id="{9D94091D-E3CD-4217-B13C-241BEFC819BB}"/>
              </a:ext>
            </a:extLst>
          </p:cNvPr>
          <p:cNvSpPr>
            <a:spLocks noGrp="1"/>
          </p:cNvSpPr>
          <p:nvPr>
            <p:ph type="title"/>
          </p:nvPr>
        </p:nvSpPr>
        <p:spPr>
          <a:xfrm>
            <a:off x="1151622" y="269034"/>
            <a:ext cx="8229600" cy="428600"/>
          </a:xfrm>
        </p:spPr>
        <p:txBody>
          <a:bodyPr>
            <a:noAutofit/>
          </a:bodyPr>
          <a:lstStyle/>
          <a:p>
            <a:pPr algn="l"/>
            <a:r>
              <a:rPr lang="en-GB" sz="2800" b="1" dirty="0"/>
              <a:t/>
            </a:r>
            <a:br>
              <a:rPr lang="en-GB" sz="2800" b="1" dirty="0"/>
            </a:br>
            <a:r>
              <a:rPr lang="en-US" sz="2800" dirty="0"/>
              <a:t>French Trip – Chateau de la </a:t>
            </a:r>
            <a:r>
              <a:rPr lang="en-US" sz="2800" dirty="0" err="1"/>
              <a:t>Baudonniere</a:t>
            </a:r>
            <a:r>
              <a:rPr lang="en-GB" sz="3600" dirty="0"/>
              <a:t/>
            </a:r>
            <a:br>
              <a:rPr lang="en-GB" sz="3600" dirty="0"/>
            </a:br>
            <a:endParaRPr lang="en-GB" sz="2800" b="1" dirty="0"/>
          </a:p>
        </p:txBody>
      </p:sp>
    </p:spTree>
    <p:extLst>
      <p:ext uri="{BB962C8B-B14F-4D97-AF65-F5344CB8AC3E}">
        <p14:creationId xmlns:p14="http://schemas.microsoft.com/office/powerpoint/2010/main" val="1532554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AFFEF0-DE3A-41BB-BECB-7443FAB20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9" y="2564904"/>
            <a:ext cx="9139237"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stretch>
            <a:fillRect/>
          </a:stretch>
        </p:blipFill>
        <p:spPr>
          <a:xfrm>
            <a:off x="28520" y="5465047"/>
            <a:ext cx="9139236" cy="1322615"/>
          </a:xfrm>
          <a:prstGeom prst="rect">
            <a:avLst/>
          </a:prstGeom>
        </p:spPr>
      </p:pic>
      <p:pic>
        <p:nvPicPr>
          <p:cNvPr id="10" name="Content Placeholder 9"/>
          <p:cNvPicPr>
            <a:picLocks noGrp="1" noChangeAspect="1"/>
          </p:cNvPicPr>
          <p:nvPr>
            <p:ph idx="1"/>
          </p:nvPr>
        </p:nvPicPr>
        <p:blipFill>
          <a:blip r:embed="rId4" cstate="print">
            <a:extLst>
              <a:ext uri="{BEBA8EAE-BF5A-486C-A8C5-ECC9F3942E4B}">
                <a14:imgProps xmlns:a14="http://schemas.microsoft.com/office/drawing/2010/main">
                  <a14:imgLayer r:embed="rId5">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7" name="Picture 6"/>
          <p:cNvPicPr>
            <a:picLocks noChangeAspect="1"/>
          </p:cNvPicPr>
          <p:nvPr/>
        </p:nvPicPr>
        <p:blipFill>
          <a:blip r:embed="rId6"/>
          <a:stretch>
            <a:fillRect/>
          </a:stretch>
        </p:blipFill>
        <p:spPr>
          <a:xfrm>
            <a:off x="28519" y="61964"/>
            <a:ext cx="908383" cy="908383"/>
          </a:xfrm>
          <a:prstGeom prst="rect">
            <a:avLst/>
          </a:prstGeom>
        </p:spPr>
      </p:pic>
      <p:sp>
        <p:nvSpPr>
          <p:cNvPr id="6" name="TextBox 5">
            <a:extLst>
              <a:ext uri="{FF2B5EF4-FFF2-40B4-BE49-F238E27FC236}">
                <a16:creationId xmlns:a16="http://schemas.microsoft.com/office/drawing/2014/main" id="{F77C3028-DABD-4033-9681-5CA668EF03A6}"/>
              </a:ext>
            </a:extLst>
          </p:cNvPr>
          <p:cNvSpPr txBox="1"/>
          <p:nvPr/>
        </p:nvSpPr>
        <p:spPr>
          <a:xfrm>
            <a:off x="1115616" y="471494"/>
            <a:ext cx="7056784" cy="2062103"/>
          </a:xfrm>
          <a:prstGeom prst="rect">
            <a:avLst/>
          </a:prstGeom>
          <a:noFill/>
        </p:spPr>
        <p:txBody>
          <a:bodyPr wrap="square" rtlCol="0">
            <a:spAutoFit/>
          </a:bodyPr>
          <a:lstStyle/>
          <a:p>
            <a:pPr algn="ctr"/>
            <a:r>
              <a:rPr lang="en-GB" sz="3200" dirty="0"/>
              <a:t>We look forward to welcoming our Year 7 students back tomorrow and also on the first day of the new term Tuesday 29</a:t>
            </a:r>
            <a:r>
              <a:rPr lang="en-GB" sz="3200" baseline="30000" dirty="0"/>
              <a:t>th</a:t>
            </a:r>
            <a:r>
              <a:rPr lang="en-GB" sz="3200" dirty="0"/>
              <a:t> August 2023 at </a:t>
            </a:r>
            <a:r>
              <a:rPr lang="en-GB" sz="3200" dirty="0" smtClean="0"/>
              <a:t>8.30am </a:t>
            </a:r>
            <a:endParaRPr lang="en-GB" sz="3200" dirty="0"/>
          </a:p>
        </p:txBody>
      </p:sp>
      <p:sp>
        <p:nvSpPr>
          <p:cNvPr id="2" name="Rectangle 1"/>
          <p:cNvSpPr/>
          <p:nvPr/>
        </p:nvSpPr>
        <p:spPr>
          <a:xfrm>
            <a:off x="270548" y="6012024"/>
            <a:ext cx="7529552" cy="388696"/>
          </a:xfrm>
          <a:prstGeom prst="rect">
            <a:avLst/>
          </a:prstGeom>
        </p:spPr>
        <p:txBody>
          <a:bodyPr wrap="square">
            <a:spAutoFit/>
          </a:bodyPr>
          <a:lstStyle/>
          <a:p>
            <a:pPr>
              <a:lnSpc>
                <a:spcPct val="107000"/>
              </a:lnSpc>
              <a:spcAft>
                <a:spcPts val="0"/>
              </a:spcAft>
            </a:pPr>
            <a:r>
              <a:rPr lang="en-GB" b="1" i="1" dirty="0" smtClean="0">
                <a:latin typeface="Calibri" panose="020F0502020204030204" pitchFamily="34" charset="0"/>
                <a:ea typeface="Calibri" panose="020F0502020204030204" pitchFamily="34" charset="0"/>
                <a:cs typeface="Times New Roman" panose="02020603050405020304" pitchFamily="18" charset="0"/>
              </a:rPr>
              <a:t>“This is a school of which the whole community can be proud” </a:t>
            </a:r>
            <a:r>
              <a:rPr lang="en-GB" b="1" dirty="0" smtClean="0">
                <a:latin typeface="Calibri" panose="020F0502020204030204" pitchFamily="34" charset="0"/>
                <a:ea typeface="Calibri" panose="020F0502020204030204" pitchFamily="34" charset="0"/>
                <a:cs typeface="Times New Roman" panose="02020603050405020304" pitchFamily="18" charset="0"/>
              </a:rPr>
              <a:t>OFSTED 2022</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89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35AD31-0680-4B23-B75B-F90C384675E1}"/>
              </a:ext>
            </a:extLst>
          </p:cNvPr>
          <p:cNvPicPr>
            <a:picLocks noChangeAspect="1"/>
          </p:cNvPicPr>
          <p:nvPr/>
        </p:nvPicPr>
        <p:blipFill>
          <a:blip r:embed="rId2"/>
          <a:stretch>
            <a:fillRect/>
          </a:stretch>
        </p:blipFill>
        <p:spPr>
          <a:xfrm>
            <a:off x="179512" y="1074926"/>
            <a:ext cx="2548349" cy="4852837"/>
          </a:xfrm>
          <a:prstGeom prst="rect">
            <a:avLst/>
          </a:prstGeom>
        </p:spPr>
      </p:pic>
      <p:pic>
        <p:nvPicPr>
          <p:cNvPr id="9" name="Picture 8"/>
          <p:cNvPicPr>
            <a:picLocks noChangeAspect="1"/>
          </p:cNvPicPr>
          <p:nvPr/>
        </p:nvPicPr>
        <p:blipFill>
          <a:blip r:embed="rId3" cstate="print"/>
          <a:stretch>
            <a:fillRect/>
          </a:stretch>
        </p:blipFill>
        <p:spPr>
          <a:xfrm>
            <a:off x="-17042" y="5505559"/>
            <a:ext cx="9132337" cy="1322615"/>
          </a:xfrm>
          <a:prstGeom prst="rect">
            <a:avLst/>
          </a:prstGeom>
        </p:spPr>
      </p:pic>
      <p:pic>
        <p:nvPicPr>
          <p:cNvPr id="10" name="Content Placeholder 9"/>
          <p:cNvPicPr>
            <a:picLocks noGrp="1" noChangeAspect="1"/>
          </p:cNvPicPr>
          <p:nvPr>
            <p:ph idx="1"/>
          </p:nvPr>
        </p:nvPicPr>
        <p:blipFill>
          <a:blip r:embed="rId4" cstate="print">
            <a:extLst>
              <a:ext uri="{BEBA8EAE-BF5A-486C-A8C5-ECC9F3942E4B}">
                <a14:imgProps xmlns:a14="http://schemas.microsoft.com/office/drawing/2010/main">
                  <a14:imgLayer r:embed="rId5">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7" name="Picture 6"/>
          <p:cNvPicPr>
            <a:picLocks noChangeAspect="1"/>
          </p:cNvPicPr>
          <p:nvPr/>
        </p:nvPicPr>
        <p:blipFill>
          <a:blip r:embed="rId6"/>
          <a:stretch>
            <a:fillRect/>
          </a:stretch>
        </p:blipFill>
        <p:spPr>
          <a:xfrm>
            <a:off x="28519" y="61964"/>
            <a:ext cx="908383" cy="908383"/>
          </a:xfrm>
          <a:prstGeom prst="rect">
            <a:avLst/>
          </a:prstGeom>
        </p:spPr>
      </p:pic>
      <p:sp>
        <p:nvSpPr>
          <p:cNvPr id="8" name="Rectangle 7">
            <a:extLst>
              <a:ext uri="{FF2B5EF4-FFF2-40B4-BE49-F238E27FC236}">
                <a16:creationId xmlns:a16="http://schemas.microsoft.com/office/drawing/2014/main" id="{86F3C90B-7804-4213-BEB5-8ED7918FFC1D}"/>
              </a:ext>
            </a:extLst>
          </p:cNvPr>
          <p:cNvSpPr/>
          <p:nvPr/>
        </p:nvSpPr>
        <p:spPr>
          <a:xfrm>
            <a:off x="1187624" y="131434"/>
            <a:ext cx="2375522" cy="769441"/>
          </a:xfrm>
          <a:prstGeom prst="rect">
            <a:avLst/>
          </a:prstGeom>
        </p:spPr>
        <p:txBody>
          <a:bodyPr wrap="none">
            <a:spAutoFit/>
          </a:bodyPr>
          <a:lstStyle/>
          <a:p>
            <a:r>
              <a:rPr lang="en-GB" sz="4400" b="1" dirty="0">
                <a:solidFill>
                  <a:prstClr val="black"/>
                </a:solidFill>
                <a:ea typeface="+mj-ea"/>
                <a:cs typeface="+mj-cs"/>
              </a:rPr>
              <a:t>Welcome</a:t>
            </a:r>
            <a:endParaRPr lang="en-GB" dirty="0"/>
          </a:p>
        </p:txBody>
      </p:sp>
      <p:sp>
        <p:nvSpPr>
          <p:cNvPr id="12" name="TextBox 11">
            <a:extLst>
              <a:ext uri="{FF2B5EF4-FFF2-40B4-BE49-F238E27FC236}">
                <a16:creationId xmlns:a16="http://schemas.microsoft.com/office/drawing/2014/main" id="{61585830-4EC3-44A7-AF27-A5750E10FFBB}"/>
              </a:ext>
            </a:extLst>
          </p:cNvPr>
          <p:cNvSpPr txBox="1"/>
          <p:nvPr/>
        </p:nvSpPr>
        <p:spPr>
          <a:xfrm>
            <a:off x="3113266" y="1190490"/>
            <a:ext cx="5616624" cy="4955203"/>
          </a:xfrm>
          <a:prstGeom prst="rect">
            <a:avLst/>
          </a:prstGeom>
          <a:noFill/>
        </p:spPr>
        <p:txBody>
          <a:bodyPr wrap="square" rtlCol="0">
            <a:spAutoFit/>
          </a:bodyPr>
          <a:lstStyle/>
          <a:p>
            <a:r>
              <a:rPr lang="en-GB" sz="2000" dirty="0"/>
              <a:t>Headteacher - Mr M Wilson</a:t>
            </a:r>
          </a:p>
          <a:p>
            <a:endParaRPr lang="en-GB" sz="2000" dirty="0"/>
          </a:p>
          <a:p>
            <a:r>
              <a:rPr lang="en-US" sz="2000" dirty="0" smtClean="0"/>
              <a:t>Head of School </a:t>
            </a:r>
            <a:r>
              <a:rPr lang="en-US" sz="2000" dirty="0"/>
              <a:t>- </a:t>
            </a:r>
            <a:r>
              <a:rPr lang="en-GB" sz="2000" dirty="0"/>
              <a:t>Mr </a:t>
            </a:r>
            <a:r>
              <a:rPr lang="en-GB" sz="2000" dirty="0" smtClean="0"/>
              <a:t>C Conlon</a:t>
            </a:r>
            <a:endParaRPr lang="en-GB" sz="2000" dirty="0"/>
          </a:p>
          <a:p>
            <a:endParaRPr lang="en-US" sz="2000" dirty="0"/>
          </a:p>
          <a:p>
            <a:r>
              <a:rPr lang="en-US" sz="2000" dirty="0"/>
              <a:t>D</a:t>
            </a:r>
            <a:r>
              <a:rPr lang="en-GB" sz="2000" dirty="0" err="1"/>
              <a:t>eputy</a:t>
            </a:r>
            <a:r>
              <a:rPr lang="en-GB" sz="2000" dirty="0"/>
              <a:t> Headteachers  </a:t>
            </a:r>
          </a:p>
          <a:p>
            <a:r>
              <a:rPr lang="en-GB" sz="2000" dirty="0"/>
              <a:t>Mrs A </a:t>
            </a:r>
            <a:r>
              <a:rPr lang="en-GB" sz="2000" dirty="0" err="1"/>
              <a:t>Pollon</a:t>
            </a:r>
            <a:r>
              <a:rPr lang="en-GB" sz="2000" dirty="0"/>
              <a:t> </a:t>
            </a:r>
            <a:endParaRPr lang="en-GB" sz="2000" dirty="0" smtClean="0"/>
          </a:p>
          <a:p>
            <a:r>
              <a:rPr lang="en-GB" sz="2000" dirty="0" smtClean="0"/>
              <a:t>Ms </a:t>
            </a:r>
            <a:r>
              <a:rPr lang="en-GB" sz="2000" dirty="0"/>
              <a:t>N Hartshorne</a:t>
            </a:r>
          </a:p>
          <a:p>
            <a:endParaRPr lang="en-GB" sz="2000" dirty="0"/>
          </a:p>
          <a:p>
            <a:r>
              <a:rPr lang="en-GB" sz="2000" u="sng" dirty="0"/>
              <a:t>Key Year 7 </a:t>
            </a:r>
            <a:r>
              <a:rPr lang="en-GB" sz="2000" u="sng" dirty="0" smtClean="0"/>
              <a:t>Staff</a:t>
            </a:r>
          </a:p>
          <a:p>
            <a:r>
              <a:rPr lang="en-GB" sz="2000" dirty="0"/>
              <a:t>Assistant </a:t>
            </a:r>
            <a:r>
              <a:rPr lang="en-GB" sz="2000" dirty="0" err="1"/>
              <a:t>Headteacher</a:t>
            </a:r>
            <a:r>
              <a:rPr lang="en-GB" sz="2000" dirty="0"/>
              <a:t> - </a:t>
            </a:r>
            <a:r>
              <a:rPr lang="en-US" sz="2000" dirty="0" err="1"/>
              <a:t>Mr</a:t>
            </a:r>
            <a:r>
              <a:rPr lang="en-US" sz="2000" dirty="0"/>
              <a:t> C </a:t>
            </a:r>
            <a:r>
              <a:rPr lang="en-US" sz="2000" dirty="0" smtClean="0"/>
              <a:t>Tongue</a:t>
            </a:r>
            <a:endParaRPr lang="en-GB" sz="2000" dirty="0"/>
          </a:p>
          <a:p>
            <a:r>
              <a:rPr lang="en-GB" sz="2000" dirty="0"/>
              <a:t>Head of Year </a:t>
            </a:r>
            <a:r>
              <a:rPr lang="en-GB" sz="2000" dirty="0" smtClean="0"/>
              <a:t>– </a:t>
            </a:r>
            <a:r>
              <a:rPr lang="en-US" sz="2000" dirty="0" err="1" smtClean="0"/>
              <a:t>Mrs</a:t>
            </a:r>
            <a:r>
              <a:rPr lang="en-US" sz="2000" dirty="0" smtClean="0"/>
              <a:t> C Bentley</a:t>
            </a:r>
            <a:endParaRPr lang="en-GB" sz="2000" dirty="0"/>
          </a:p>
          <a:p>
            <a:r>
              <a:rPr lang="en-US" sz="2000" dirty="0"/>
              <a:t>Teacher in charge of liaison – </a:t>
            </a:r>
            <a:r>
              <a:rPr lang="en-US" sz="2000" dirty="0" err="1"/>
              <a:t>Mrs</a:t>
            </a:r>
            <a:r>
              <a:rPr lang="en-US" sz="2000" dirty="0"/>
              <a:t> K </a:t>
            </a:r>
            <a:r>
              <a:rPr lang="en-US" sz="2000" dirty="0" err="1"/>
              <a:t>Parbery</a:t>
            </a:r>
            <a:endParaRPr lang="en-US" sz="2000" dirty="0"/>
          </a:p>
          <a:p>
            <a:r>
              <a:rPr lang="en-GB" sz="2000" dirty="0" err="1" smtClean="0"/>
              <a:t>SENDCo</a:t>
            </a:r>
            <a:r>
              <a:rPr lang="en-GB" sz="2000" dirty="0" smtClean="0"/>
              <a:t> </a:t>
            </a:r>
            <a:r>
              <a:rPr lang="en-GB" sz="2000" dirty="0"/>
              <a:t>- Mr S Paul</a:t>
            </a:r>
          </a:p>
          <a:p>
            <a:endParaRPr lang="en-GB" sz="2000" dirty="0"/>
          </a:p>
          <a:p>
            <a:endParaRPr lang="en-GB" dirty="0"/>
          </a:p>
          <a:p>
            <a:endParaRPr lang="en-GB" dirty="0"/>
          </a:p>
        </p:txBody>
      </p:sp>
    </p:spTree>
    <p:extLst>
      <p:ext uri="{BB962C8B-B14F-4D97-AF65-F5344CB8AC3E}">
        <p14:creationId xmlns:p14="http://schemas.microsoft.com/office/powerpoint/2010/main" val="3684640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6EB5AB-F006-45D3-B83C-A2FFBC93D49F}"/>
              </a:ext>
            </a:extLst>
          </p:cNvPr>
          <p:cNvPicPr>
            <a:picLocks noChangeAspect="1"/>
          </p:cNvPicPr>
          <p:nvPr/>
        </p:nvPicPr>
        <p:blipFill>
          <a:blip r:embed="rId2"/>
          <a:stretch>
            <a:fillRect/>
          </a:stretch>
        </p:blipFill>
        <p:spPr>
          <a:xfrm>
            <a:off x="91018" y="1268760"/>
            <a:ext cx="2145978" cy="4724809"/>
          </a:xfrm>
          <a:prstGeom prst="rect">
            <a:avLst/>
          </a:prstGeom>
        </p:spPr>
      </p:pic>
      <p:pic>
        <p:nvPicPr>
          <p:cNvPr id="9" name="Picture 8"/>
          <p:cNvPicPr>
            <a:picLocks noChangeAspect="1"/>
          </p:cNvPicPr>
          <p:nvPr/>
        </p:nvPicPr>
        <p:blipFill>
          <a:blip r:embed="rId3" cstate="print"/>
          <a:stretch>
            <a:fillRect/>
          </a:stretch>
        </p:blipFill>
        <p:spPr>
          <a:xfrm>
            <a:off x="-17042" y="5505559"/>
            <a:ext cx="9132337" cy="1322615"/>
          </a:xfrm>
          <a:prstGeom prst="rect">
            <a:avLst/>
          </a:prstGeom>
        </p:spPr>
      </p:pic>
      <p:pic>
        <p:nvPicPr>
          <p:cNvPr id="10" name="Content Placeholder 9"/>
          <p:cNvPicPr>
            <a:picLocks noGrp="1" noChangeAspect="1"/>
          </p:cNvPicPr>
          <p:nvPr>
            <p:ph idx="1"/>
          </p:nvPr>
        </p:nvPicPr>
        <p:blipFill>
          <a:blip r:embed="rId4" cstate="print">
            <a:extLst>
              <a:ext uri="{BEBA8EAE-BF5A-486C-A8C5-ECC9F3942E4B}">
                <a14:imgProps xmlns:a14="http://schemas.microsoft.com/office/drawing/2010/main">
                  <a14:imgLayer r:embed="rId5">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3" name="Picture 2">
            <a:extLst>
              <a:ext uri="{FF2B5EF4-FFF2-40B4-BE49-F238E27FC236}">
                <a16:creationId xmlns:a16="http://schemas.microsoft.com/office/drawing/2014/main" id="{3648A6E8-A125-4405-814E-C1D1C46CA7D4}"/>
              </a:ext>
            </a:extLst>
          </p:cNvPr>
          <p:cNvPicPr>
            <a:picLocks noChangeAspect="1"/>
          </p:cNvPicPr>
          <p:nvPr/>
        </p:nvPicPr>
        <p:blipFill>
          <a:blip r:embed="rId6"/>
          <a:stretch>
            <a:fillRect/>
          </a:stretch>
        </p:blipFill>
        <p:spPr>
          <a:xfrm>
            <a:off x="6049620" y="2375198"/>
            <a:ext cx="2837794" cy="1656184"/>
          </a:xfrm>
          <a:prstGeom prst="rect">
            <a:avLst/>
          </a:prstGeom>
        </p:spPr>
      </p:pic>
      <p:pic>
        <p:nvPicPr>
          <p:cNvPr id="7" name="Picture 6"/>
          <p:cNvPicPr>
            <a:picLocks noChangeAspect="1"/>
          </p:cNvPicPr>
          <p:nvPr/>
        </p:nvPicPr>
        <p:blipFill>
          <a:blip r:embed="rId7"/>
          <a:stretch>
            <a:fillRect/>
          </a:stretch>
        </p:blipFill>
        <p:spPr>
          <a:xfrm>
            <a:off x="28519" y="61964"/>
            <a:ext cx="908383" cy="908383"/>
          </a:xfrm>
          <a:prstGeom prst="rect">
            <a:avLst/>
          </a:prstGeom>
        </p:spPr>
      </p:pic>
      <p:sp>
        <p:nvSpPr>
          <p:cNvPr id="14" name="Title 1">
            <a:extLst>
              <a:ext uri="{FF2B5EF4-FFF2-40B4-BE49-F238E27FC236}">
                <a16:creationId xmlns:a16="http://schemas.microsoft.com/office/drawing/2014/main" id="{F30360C1-BDE8-450A-8C81-C2414BE50F03}"/>
              </a:ext>
            </a:extLst>
          </p:cNvPr>
          <p:cNvSpPr>
            <a:spLocks noGrp="1"/>
          </p:cNvSpPr>
          <p:nvPr>
            <p:ph type="title"/>
          </p:nvPr>
        </p:nvSpPr>
        <p:spPr>
          <a:xfrm>
            <a:off x="936902" y="0"/>
            <a:ext cx="8229600" cy="1143000"/>
          </a:xfrm>
        </p:spPr>
        <p:txBody>
          <a:bodyPr>
            <a:normAutofit/>
          </a:bodyPr>
          <a:lstStyle/>
          <a:p>
            <a:pPr algn="l"/>
            <a:r>
              <a:rPr lang="en-GB" sz="3600" b="1" dirty="0">
                <a:latin typeface="+mn-lt"/>
              </a:rPr>
              <a:t>Who Are We?</a:t>
            </a:r>
            <a:r>
              <a:rPr lang="en-GB" sz="3600" b="1" dirty="0"/>
              <a:t> </a:t>
            </a:r>
            <a:r>
              <a:rPr lang="en-GB" sz="3600" b="1" dirty="0" err="1"/>
              <a:t>Wigston</a:t>
            </a:r>
            <a:r>
              <a:rPr lang="en-GB" sz="3600" b="1" dirty="0"/>
              <a:t> Academies Trust</a:t>
            </a:r>
            <a:endParaRPr lang="en-GB" sz="3600" b="1" dirty="0">
              <a:latin typeface="+mn-lt"/>
            </a:endParaRPr>
          </a:p>
        </p:txBody>
      </p:sp>
      <p:sp>
        <p:nvSpPr>
          <p:cNvPr id="15" name="TextBox 14">
            <a:extLst>
              <a:ext uri="{FF2B5EF4-FFF2-40B4-BE49-F238E27FC236}">
                <a16:creationId xmlns:a16="http://schemas.microsoft.com/office/drawing/2014/main" id="{8C35CE3B-CD09-4FA3-9B3B-F12ABD8BA63B}"/>
              </a:ext>
            </a:extLst>
          </p:cNvPr>
          <p:cNvSpPr txBox="1"/>
          <p:nvPr/>
        </p:nvSpPr>
        <p:spPr>
          <a:xfrm>
            <a:off x="2225634" y="741766"/>
            <a:ext cx="6496211" cy="5724644"/>
          </a:xfrm>
          <a:prstGeom prst="rect">
            <a:avLst/>
          </a:prstGeom>
          <a:noFill/>
        </p:spPr>
        <p:txBody>
          <a:bodyPr wrap="square" rtlCol="0">
            <a:spAutoFit/>
          </a:bodyPr>
          <a:lstStyle/>
          <a:p>
            <a:endParaRPr lang="en-GB" sz="2400" b="1" dirty="0"/>
          </a:p>
          <a:p>
            <a:r>
              <a:rPr lang="en-GB" sz="2400" b="1" dirty="0" err="1" smtClean="0"/>
              <a:t>Wigston</a:t>
            </a:r>
            <a:r>
              <a:rPr lang="en-GB" sz="2400" b="1" dirty="0" smtClean="0"/>
              <a:t> </a:t>
            </a:r>
            <a:r>
              <a:rPr lang="en-GB" sz="2400" b="1" dirty="0"/>
              <a:t>Academy</a:t>
            </a:r>
          </a:p>
          <a:p>
            <a:r>
              <a:rPr lang="en-GB" sz="2400" dirty="0"/>
              <a:t>An 11 – </a:t>
            </a:r>
            <a:r>
              <a:rPr lang="en-GB" sz="2400" dirty="0" smtClean="0"/>
              <a:t>16</a:t>
            </a:r>
            <a:endParaRPr lang="en-GB" sz="2400" dirty="0"/>
          </a:p>
          <a:p>
            <a:r>
              <a:rPr lang="en-GB" i="1" dirty="0" smtClean="0"/>
              <a:t>‘This </a:t>
            </a:r>
            <a:r>
              <a:rPr lang="en-GB" i="1" dirty="0"/>
              <a:t>is a good school that serves its community well. Teachers have high expectations of what all pupils can </a:t>
            </a:r>
            <a:r>
              <a:rPr lang="en-GB" i="1" dirty="0" smtClean="0"/>
              <a:t>achieve’ OFSTED 2022</a:t>
            </a:r>
            <a:endParaRPr lang="en-GB" i="1" dirty="0"/>
          </a:p>
          <a:p>
            <a:endParaRPr lang="en-US" sz="2400" dirty="0" smtClean="0"/>
          </a:p>
          <a:p>
            <a:endParaRPr lang="en-GB" sz="2400" dirty="0"/>
          </a:p>
          <a:p>
            <a:r>
              <a:rPr lang="en-GB" sz="2400" b="1" dirty="0"/>
              <a:t>Wigston College</a:t>
            </a:r>
          </a:p>
          <a:p>
            <a:r>
              <a:rPr lang="en-GB" sz="2400" dirty="0"/>
              <a:t>Sixth Form College </a:t>
            </a:r>
          </a:p>
          <a:p>
            <a:r>
              <a:rPr lang="en-GB" i="1" dirty="0"/>
              <a:t>‘Students come first in this happy and caring community. Students feel well looked after by staff who know them well. Students know staff are there when they need them’ OFSTED 2022</a:t>
            </a:r>
            <a:endParaRPr lang="en-GB" dirty="0"/>
          </a:p>
          <a:p>
            <a:endParaRPr lang="en-GB" sz="2400" dirty="0"/>
          </a:p>
          <a:p>
            <a:r>
              <a:rPr lang="en-GB" sz="2400" i="1" dirty="0"/>
              <a:t>‘Our students and staff are our school.’</a:t>
            </a:r>
            <a:endParaRPr lang="en-GB" sz="2400" dirty="0"/>
          </a:p>
          <a:p>
            <a:r>
              <a:rPr lang="en-GB" sz="2400" dirty="0" err="1"/>
              <a:t>Headteacher</a:t>
            </a:r>
            <a:r>
              <a:rPr lang="en-GB" sz="2400" dirty="0"/>
              <a:t> – Mr Mike Wilson</a:t>
            </a:r>
          </a:p>
          <a:p>
            <a:endParaRPr lang="en-GB" dirty="0"/>
          </a:p>
          <a:p>
            <a:endParaRPr lang="en-GB" dirty="0"/>
          </a:p>
        </p:txBody>
      </p:sp>
    </p:spTree>
    <p:extLst>
      <p:ext uri="{BB962C8B-B14F-4D97-AF65-F5344CB8AC3E}">
        <p14:creationId xmlns:p14="http://schemas.microsoft.com/office/powerpoint/2010/main" val="2052256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7042" y="5505559"/>
            <a:ext cx="9132337" cy="1322615"/>
          </a:xfrm>
          <a:prstGeom prst="rect">
            <a:avLst/>
          </a:prstGeom>
        </p:spPr>
      </p:pic>
      <p:pic>
        <p:nvPicPr>
          <p:cNvPr id="10" name="Content Placeholder 9"/>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7" name="Picture 6"/>
          <p:cNvPicPr>
            <a:picLocks noChangeAspect="1"/>
          </p:cNvPicPr>
          <p:nvPr/>
        </p:nvPicPr>
        <p:blipFill>
          <a:blip r:embed="rId5"/>
          <a:stretch>
            <a:fillRect/>
          </a:stretch>
        </p:blipFill>
        <p:spPr>
          <a:xfrm>
            <a:off x="28519" y="61964"/>
            <a:ext cx="908383" cy="908383"/>
          </a:xfrm>
          <a:prstGeom prst="rect">
            <a:avLst/>
          </a:prstGeom>
        </p:spPr>
      </p:pic>
      <p:sp>
        <p:nvSpPr>
          <p:cNvPr id="11" name="Title 1">
            <a:extLst>
              <a:ext uri="{FF2B5EF4-FFF2-40B4-BE49-F238E27FC236}">
                <a16:creationId xmlns:a16="http://schemas.microsoft.com/office/drawing/2014/main" id="{D3A6558D-8322-4DF4-88B6-892EA01C9579}"/>
              </a:ext>
            </a:extLst>
          </p:cNvPr>
          <p:cNvSpPr>
            <a:spLocks noGrp="1"/>
          </p:cNvSpPr>
          <p:nvPr>
            <p:ph type="title"/>
          </p:nvPr>
        </p:nvSpPr>
        <p:spPr>
          <a:xfrm>
            <a:off x="1475656" y="188640"/>
            <a:ext cx="6624736" cy="1143000"/>
          </a:xfrm>
        </p:spPr>
        <p:txBody>
          <a:bodyPr/>
          <a:lstStyle/>
          <a:p>
            <a:pPr algn="l"/>
            <a:r>
              <a:rPr lang="en-GB" b="1" dirty="0"/>
              <a:t>Year 7 student comments</a:t>
            </a:r>
          </a:p>
        </p:txBody>
      </p:sp>
      <p:sp>
        <p:nvSpPr>
          <p:cNvPr id="12" name="Rectangle 11">
            <a:extLst>
              <a:ext uri="{FF2B5EF4-FFF2-40B4-BE49-F238E27FC236}">
                <a16:creationId xmlns:a16="http://schemas.microsoft.com/office/drawing/2014/main" id="{F78D6853-F90C-4855-B368-549DBB0D8D49}"/>
              </a:ext>
            </a:extLst>
          </p:cNvPr>
          <p:cNvSpPr/>
          <p:nvPr/>
        </p:nvSpPr>
        <p:spPr>
          <a:xfrm>
            <a:off x="251520" y="1167039"/>
            <a:ext cx="8384554" cy="4296112"/>
          </a:xfrm>
          <a:prstGeom prst="rect">
            <a:avLst/>
          </a:prstGeom>
        </p:spPr>
        <p:txBody>
          <a:bodyPr wrap="square">
            <a:spAutoFit/>
          </a:bodyPr>
          <a:lstStyle/>
          <a:p>
            <a:pPr>
              <a:lnSpc>
                <a:spcPct val="107000"/>
              </a:lnSpc>
              <a:spcAft>
                <a:spcPts val="0"/>
              </a:spcAft>
            </a:pPr>
            <a:r>
              <a:rPr lang="en-GB" sz="1600" i="1" dirty="0">
                <a:latin typeface="Calibri" panose="020F0502020204030204" pitchFamily="34" charset="0"/>
                <a:ea typeface="Calibri" panose="020F0502020204030204" pitchFamily="34" charset="0"/>
                <a:cs typeface="Times New Roman" panose="02020603050405020304" pitchFamily="18" charset="0"/>
              </a:rPr>
              <a:t>I was really scared/nervous to move from my old school to </a:t>
            </a:r>
            <a:r>
              <a:rPr lang="en-GB" sz="1600" i="1" dirty="0" err="1">
                <a:latin typeface="Calibri" panose="020F0502020204030204" pitchFamily="34" charset="0"/>
                <a:ea typeface="Calibri" panose="020F0502020204030204" pitchFamily="34" charset="0"/>
                <a:cs typeface="Times New Roman" panose="02020603050405020304" pitchFamily="18" charset="0"/>
              </a:rPr>
              <a:t>Wigston</a:t>
            </a:r>
            <a:r>
              <a:rPr lang="en-GB" sz="1600" i="1" dirty="0">
                <a:latin typeface="Calibri" panose="020F0502020204030204" pitchFamily="34" charset="0"/>
                <a:ea typeface="Calibri" panose="020F0502020204030204" pitchFamily="34" charset="0"/>
                <a:cs typeface="Times New Roman" panose="02020603050405020304" pitchFamily="18" charset="0"/>
              </a:rPr>
              <a:t> Academy, now I’m not nervous at all. I’ve made so many friends and all the teachers are so nice and understanding and will help you with anything you need.</a:t>
            </a:r>
          </a:p>
          <a:p>
            <a:pPr>
              <a:lnSpc>
                <a:spcPct val="107000"/>
              </a:lnSpc>
              <a:spcAft>
                <a:spcPts val="0"/>
              </a:spcAft>
            </a:pPr>
            <a:r>
              <a:rPr lang="en-GB" sz="1600" i="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600" i="1" dirty="0">
                <a:latin typeface="Calibri" panose="020F0502020204030204" pitchFamily="34" charset="0"/>
                <a:ea typeface="Calibri" panose="020F0502020204030204" pitchFamily="34" charset="0"/>
                <a:cs typeface="Times New Roman" panose="02020603050405020304" pitchFamily="18" charset="0"/>
              </a:rPr>
              <a:t>I feel like I have been fully prepared and know everything I need to know because of the induction days. I have really enjoyed my first two weeks at </a:t>
            </a:r>
            <a:r>
              <a:rPr lang="en-GB" sz="1600" i="1" dirty="0" err="1">
                <a:latin typeface="Calibri" panose="020F0502020204030204" pitchFamily="34" charset="0"/>
                <a:ea typeface="Calibri" panose="020F0502020204030204" pitchFamily="34" charset="0"/>
                <a:cs typeface="Times New Roman" panose="02020603050405020304" pitchFamily="18" charset="0"/>
              </a:rPr>
              <a:t>Wigston</a:t>
            </a:r>
            <a:r>
              <a:rPr lang="en-GB" sz="1600" i="1" dirty="0">
                <a:latin typeface="Calibri" panose="020F0502020204030204" pitchFamily="34" charset="0"/>
                <a:ea typeface="Calibri" panose="020F0502020204030204" pitchFamily="34" charset="0"/>
                <a:cs typeface="Times New Roman" panose="02020603050405020304" pitchFamily="18" charset="0"/>
              </a:rPr>
              <a:t> Academy. The teachers have helped a lot and have reassured me when I didn’t understand something.</a:t>
            </a:r>
          </a:p>
          <a:p>
            <a:pPr>
              <a:lnSpc>
                <a:spcPct val="107000"/>
              </a:lnSpc>
              <a:spcAft>
                <a:spcPts val="0"/>
              </a:spcAft>
            </a:pPr>
            <a:r>
              <a:rPr lang="en-GB" sz="1600" i="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600" i="1" dirty="0">
                <a:latin typeface="Calibri" panose="020F0502020204030204" pitchFamily="34" charset="0"/>
                <a:ea typeface="Calibri" panose="020F0502020204030204" pitchFamily="34" charset="0"/>
                <a:cs typeface="Times New Roman" panose="02020603050405020304" pitchFamily="18" charset="0"/>
              </a:rPr>
              <a:t>I feel great about the transition and first 2 weeks at secondary school. I feel like in the boot camp they told us everything we needed to know about </a:t>
            </a:r>
            <a:r>
              <a:rPr lang="en-GB" sz="1600" i="1" dirty="0" err="1">
                <a:latin typeface="Calibri" panose="020F0502020204030204" pitchFamily="34" charset="0"/>
                <a:ea typeface="Calibri" panose="020F0502020204030204" pitchFamily="34" charset="0"/>
                <a:cs typeface="Times New Roman" panose="02020603050405020304" pitchFamily="18" charset="0"/>
              </a:rPr>
              <a:t>Wigston</a:t>
            </a:r>
            <a:r>
              <a:rPr lang="en-GB" sz="1600" i="1" dirty="0">
                <a:latin typeface="Calibri" panose="020F0502020204030204" pitchFamily="34" charset="0"/>
                <a:ea typeface="Calibri" panose="020F0502020204030204" pitchFamily="34" charset="0"/>
                <a:cs typeface="Times New Roman" panose="02020603050405020304" pitchFamily="18" charset="0"/>
              </a:rPr>
              <a:t> Academy. I really like the school.</a:t>
            </a:r>
          </a:p>
          <a:p>
            <a:pPr>
              <a:lnSpc>
                <a:spcPct val="107000"/>
              </a:lnSpc>
              <a:spcAft>
                <a:spcPts val="0"/>
              </a:spcAft>
            </a:pPr>
            <a:r>
              <a:rPr lang="en-GB" sz="1600" i="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600" i="1" dirty="0">
                <a:latin typeface="Calibri" panose="020F0502020204030204" pitchFamily="34" charset="0"/>
                <a:ea typeface="Calibri" panose="020F0502020204030204" pitchFamily="34" charset="0"/>
                <a:cs typeface="Times New Roman" panose="02020603050405020304" pitchFamily="18" charset="0"/>
              </a:rPr>
              <a:t>I really enjoyed my induction at </a:t>
            </a:r>
            <a:r>
              <a:rPr lang="en-GB" sz="1600" i="1" dirty="0" err="1">
                <a:latin typeface="Calibri" panose="020F0502020204030204" pitchFamily="34" charset="0"/>
                <a:ea typeface="Calibri" panose="020F0502020204030204" pitchFamily="34" charset="0"/>
                <a:cs typeface="Times New Roman" panose="02020603050405020304" pitchFamily="18" charset="0"/>
              </a:rPr>
              <a:t>Wigston</a:t>
            </a:r>
            <a:r>
              <a:rPr lang="en-GB" sz="1600" i="1" dirty="0">
                <a:latin typeface="Calibri" panose="020F0502020204030204" pitchFamily="34" charset="0"/>
                <a:ea typeface="Calibri" panose="020F0502020204030204" pitchFamily="34" charset="0"/>
                <a:cs typeface="Times New Roman" panose="02020603050405020304" pitchFamily="18" charset="0"/>
              </a:rPr>
              <a:t> Academy! On my first day I already felt like I was fitting in. The support from the staff and my tutor helped a lot.</a:t>
            </a:r>
          </a:p>
          <a:p>
            <a:pPr>
              <a:lnSpc>
                <a:spcPct val="107000"/>
              </a:lnSpc>
              <a:spcAft>
                <a:spcPts val="0"/>
              </a:spcAft>
            </a:pPr>
            <a:r>
              <a:rPr lang="en-GB" sz="1600" i="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600" i="1" dirty="0">
                <a:latin typeface="Calibri" panose="020F0502020204030204" pitchFamily="34" charset="0"/>
                <a:ea typeface="Calibri" panose="020F0502020204030204" pitchFamily="34" charset="0"/>
                <a:cs typeface="Times New Roman" panose="02020603050405020304" pitchFamily="18" charset="0"/>
              </a:rPr>
              <a:t>It was fun and enjoyable. I didn’t feel worried like when I start something new. I also have been enjoying these first 2 weeks and I would like to feel like this for the rest of Year 7.</a:t>
            </a:r>
          </a:p>
        </p:txBody>
      </p:sp>
    </p:spTree>
    <p:extLst>
      <p:ext uri="{BB962C8B-B14F-4D97-AF65-F5344CB8AC3E}">
        <p14:creationId xmlns:p14="http://schemas.microsoft.com/office/powerpoint/2010/main" val="2624843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875516-9329-420F-B71B-ECE2211077AD}"/>
              </a:ext>
            </a:extLst>
          </p:cNvPr>
          <p:cNvPicPr>
            <a:picLocks noChangeAspect="1"/>
          </p:cNvPicPr>
          <p:nvPr/>
        </p:nvPicPr>
        <p:blipFill>
          <a:blip r:embed="rId2"/>
          <a:stretch>
            <a:fillRect/>
          </a:stretch>
        </p:blipFill>
        <p:spPr>
          <a:xfrm>
            <a:off x="127716" y="951293"/>
            <a:ext cx="5492972" cy="4785775"/>
          </a:xfrm>
          <a:prstGeom prst="rect">
            <a:avLst/>
          </a:prstGeom>
        </p:spPr>
      </p:pic>
      <p:pic>
        <p:nvPicPr>
          <p:cNvPr id="9" name="Picture 8"/>
          <p:cNvPicPr>
            <a:picLocks noChangeAspect="1"/>
          </p:cNvPicPr>
          <p:nvPr/>
        </p:nvPicPr>
        <p:blipFill>
          <a:blip r:embed="rId3" cstate="print"/>
          <a:stretch>
            <a:fillRect/>
          </a:stretch>
        </p:blipFill>
        <p:spPr>
          <a:xfrm>
            <a:off x="-17042" y="5505559"/>
            <a:ext cx="9132337" cy="1322615"/>
          </a:xfrm>
          <a:prstGeom prst="rect">
            <a:avLst/>
          </a:prstGeom>
        </p:spPr>
      </p:pic>
      <p:pic>
        <p:nvPicPr>
          <p:cNvPr id="10" name="Content Placeholder 9"/>
          <p:cNvPicPr>
            <a:picLocks noGrp="1" noChangeAspect="1"/>
          </p:cNvPicPr>
          <p:nvPr>
            <p:ph idx="1"/>
          </p:nvPr>
        </p:nvPicPr>
        <p:blipFill>
          <a:blip r:embed="rId4" cstate="print">
            <a:extLst>
              <a:ext uri="{BEBA8EAE-BF5A-486C-A8C5-ECC9F3942E4B}">
                <a14:imgProps xmlns:a14="http://schemas.microsoft.com/office/drawing/2010/main">
                  <a14:imgLayer r:embed="rId5">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7" name="Picture 6"/>
          <p:cNvPicPr>
            <a:picLocks noChangeAspect="1"/>
          </p:cNvPicPr>
          <p:nvPr/>
        </p:nvPicPr>
        <p:blipFill>
          <a:blip r:embed="rId6"/>
          <a:stretch>
            <a:fillRect/>
          </a:stretch>
        </p:blipFill>
        <p:spPr>
          <a:xfrm>
            <a:off x="28519" y="61964"/>
            <a:ext cx="908383" cy="908383"/>
          </a:xfrm>
          <a:prstGeom prst="rect">
            <a:avLst/>
          </a:prstGeom>
        </p:spPr>
      </p:pic>
      <p:sp>
        <p:nvSpPr>
          <p:cNvPr id="11" name="Title 4">
            <a:extLst>
              <a:ext uri="{FF2B5EF4-FFF2-40B4-BE49-F238E27FC236}">
                <a16:creationId xmlns:a16="http://schemas.microsoft.com/office/drawing/2014/main" id="{80FFF00A-6D53-4D97-8E56-FCF27B2E794F}"/>
              </a:ext>
            </a:extLst>
          </p:cNvPr>
          <p:cNvSpPr>
            <a:spLocks noGrp="1"/>
          </p:cNvSpPr>
          <p:nvPr>
            <p:ph type="title"/>
          </p:nvPr>
        </p:nvSpPr>
        <p:spPr>
          <a:xfrm>
            <a:off x="127716" y="78890"/>
            <a:ext cx="8229600" cy="1143000"/>
          </a:xfrm>
        </p:spPr>
        <p:txBody>
          <a:bodyPr/>
          <a:lstStyle/>
          <a:p>
            <a:r>
              <a:rPr lang="en-US" b="1" dirty="0"/>
              <a:t>Our Trust Values</a:t>
            </a:r>
            <a:endParaRPr lang="en-GB" b="1" dirty="0"/>
          </a:p>
        </p:txBody>
      </p:sp>
      <p:sp>
        <p:nvSpPr>
          <p:cNvPr id="12" name="TextBox 11">
            <a:extLst>
              <a:ext uri="{FF2B5EF4-FFF2-40B4-BE49-F238E27FC236}">
                <a16:creationId xmlns:a16="http://schemas.microsoft.com/office/drawing/2014/main" id="{887FA9A0-7FB2-4267-B92C-5806702D4363}"/>
              </a:ext>
            </a:extLst>
          </p:cNvPr>
          <p:cNvSpPr txBox="1"/>
          <p:nvPr/>
        </p:nvSpPr>
        <p:spPr>
          <a:xfrm>
            <a:off x="5531720" y="1756228"/>
            <a:ext cx="3360760" cy="3170099"/>
          </a:xfrm>
          <a:prstGeom prst="rect">
            <a:avLst/>
          </a:prstGeom>
          <a:noFill/>
        </p:spPr>
        <p:txBody>
          <a:bodyPr wrap="square" rtlCol="0">
            <a:spAutoFit/>
          </a:bodyPr>
          <a:lstStyle/>
          <a:p>
            <a:pPr marL="285750" indent="-285750">
              <a:buFont typeface="Arial" panose="020B0604020202020204" pitchFamily="34" charset="0"/>
              <a:buChar char="•"/>
            </a:pPr>
            <a:r>
              <a:rPr lang="en-GB" sz="4000" dirty="0"/>
              <a:t>Respect</a:t>
            </a:r>
          </a:p>
          <a:p>
            <a:pPr marL="285750" indent="-285750">
              <a:buFont typeface="Arial" panose="020B0604020202020204" pitchFamily="34" charset="0"/>
              <a:buChar char="•"/>
            </a:pPr>
            <a:r>
              <a:rPr lang="en-GB" sz="4000" dirty="0"/>
              <a:t>Ambition</a:t>
            </a:r>
          </a:p>
          <a:p>
            <a:pPr marL="285750" indent="-285750">
              <a:buFont typeface="Arial" panose="020B0604020202020204" pitchFamily="34" charset="0"/>
              <a:buChar char="•"/>
            </a:pPr>
            <a:r>
              <a:rPr lang="en-GB" sz="4000" dirty="0"/>
              <a:t>Responsibility</a:t>
            </a:r>
          </a:p>
          <a:p>
            <a:pPr marL="285750" indent="-285750">
              <a:buFont typeface="Arial" panose="020B0604020202020204" pitchFamily="34" charset="0"/>
              <a:buChar char="•"/>
            </a:pPr>
            <a:r>
              <a:rPr lang="en-GB" sz="4000" dirty="0"/>
              <a:t>Engagement</a:t>
            </a:r>
          </a:p>
          <a:p>
            <a:pPr marL="285750" indent="-285750">
              <a:buFont typeface="Arial" panose="020B0604020202020204" pitchFamily="34" charset="0"/>
              <a:buChar char="•"/>
            </a:pPr>
            <a:r>
              <a:rPr lang="en-GB" sz="4000" dirty="0"/>
              <a:t>Resilience</a:t>
            </a:r>
          </a:p>
        </p:txBody>
      </p:sp>
      <p:sp>
        <p:nvSpPr>
          <p:cNvPr id="2" name="Rectangle 1"/>
          <p:cNvSpPr/>
          <p:nvPr/>
        </p:nvSpPr>
        <p:spPr>
          <a:xfrm>
            <a:off x="139381" y="5824336"/>
            <a:ext cx="7485269" cy="981423"/>
          </a:xfrm>
          <a:prstGeom prst="rect">
            <a:avLst/>
          </a:prstGeom>
        </p:spPr>
        <p:txBody>
          <a:bodyPr wrap="square">
            <a:spAutoFit/>
          </a:bodyPr>
          <a:lstStyle/>
          <a:p>
            <a:pPr>
              <a:lnSpc>
                <a:spcPct val="107000"/>
              </a:lnSpc>
              <a:spcAft>
                <a:spcPts val="0"/>
              </a:spcAft>
            </a:pPr>
            <a:r>
              <a:rPr lang="en-GB" b="1" dirty="0" smtClean="0">
                <a:latin typeface="Calibri" panose="020F0502020204030204" pitchFamily="34" charset="0"/>
                <a:ea typeface="Calibri" panose="020F0502020204030204" pitchFamily="34" charset="0"/>
                <a:cs typeface="Times New Roman" panose="02020603050405020304" pitchFamily="18" charset="0"/>
              </a:rPr>
              <a:t>“The </a:t>
            </a:r>
            <a:r>
              <a:rPr lang="en-GB" b="1" dirty="0">
                <a:latin typeface="Calibri" panose="020F0502020204030204" pitchFamily="34" charset="0"/>
                <a:ea typeface="Calibri" panose="020F0502020204030204" pitchFamily="34" charset="0"/>
                <a:cs typeface="Times New Roman" panose="02020603050405020304" pitchFamily="18" charset="0"/>
              </a:rPr>
              <a:t>school’s ‘RARER’ (resilience, ambition, responsibility, engagement and respect) values are evident throughout the school and understood by </a:t>
            </a:r>
            <a:r>
              <a:rPr lang="en-GB" b="1" dirty="0" smtClean="0">
                <a:latin typeface="Calibri" panose="020F0502020204030204" pitchFamily="34" charset="0"/>
                <a:ea typeface="Calibri" panose="020F0502020204030204" pitchFamily="34" charset="0"/>
                <a:cs typeface="Times New Roman" panose="02020603050405020304" pitchFamily="18" charset="0"/>
              </a:rPr>
              <a:t>pupils” OFSTED 2022</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7357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7042" y="5505559"/>
            <a:ext cx="9132337" cy="1322615"/>
          </a:xfrm>
          <a:prstGeom prst="rect">
            <a:avLst/>
          </a:prstGeom>
        </p:spPr>
      </p:pic>
      <p:pic>
        <p:nvPicPr>
          <p:cNvPr id="10" name="Content Placeholder 9"/>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7" name="Picture 6"/>
          <p:cNvPicPr>
            <a:picLocks noChangeAspect="1"/>
          </p:cNvPicPr>
          <p:nvPr/>
        </p:nvPicPr>
        <p:blipFill>
          <a:blip r:embed="rId5"/>
          <a:stretch>
            <a:fillRect/>
          </a:stretch>
        </p:blipFill>
        <p:spPr>
          <a:xfrm>
            <a:off x="28519" y="61964"/>
            <a:ext cx="908383" cy="908383"/>
          </a:xfrm>
          <a:prstGeom prst="rect">
            <a:avLst/>
          </a:prstGeom>
        </p:spPr>
      </p:pic>
      <p:pic>
        <p:nvPicPr>
          <p:cNvPr id="6" name="Content Placeholder 7" descr="Clipart - SMIL animation Verkehrslichtsignalanlage">
            <a:extLst>
              <a:ext uri="{FF2B5EF4-FFF2-40B4-BE49-F238E27FC236}">
                <a16:creationId xmlns:a16="http://schemas.microsoft.com/office/drawing/2014/main" id="{32B3DF1F-2E70-4365-806B-72B3E0EE4D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773" y="1913998"/>
            <a:ext cx="2447627" cy="3263504"/>
          </a:xfrm>
          <a:prstGeom prst="rect">
            <a:avLst/>
          </a:prstGeom>
        </p:spPr>
      </p:pic>
      <p:pic>
        <p:nvPicPr>
          <p:cNvPr id="8" name="Picture 7">
            <a:extLst>
              <a:ext uri="{FF2B5EF4-FFF2-40B4-BE49-F238E27FC236}">
                <a16:creationId xmlns:a16="http://schemas.microsoft.com/office/drawing/2014/main" id="{5689FC2E-85B2-4955-B9BE-BDB266326782}"/>
              </a:ext>
            </a:extLst>
          </p:cNvPr>
          <p:cNvPicPr>
            <a:picLocks noChangeAspect="1"/>
          </p:cNvPicPr>
          <p:nvPr/>
        </p:nvPicPr>
        <p:blipFill>
          <a:blip r:embed="rId7"/>
          <a:stretch>
            <a:fillRect/>
          </a:stretch>
        </p:blipFill>
        <p:spPr>
          <a:xfrm>
            <a:off x="3347864" y="1760700"/>
            <a:ext cx="5243014" cy="3864809"/>
          </a:xfrm>
          <a:prstGeom prst="rect">
            <a:avLst/>
          </a:prstGeom>
        </p:spPr>
      </p:pic>
      <p:sp>
        <p:nvSpPr>
          <p:cNvPr id="14" name="Title 4">
            <a:extLst>
              <a:ext uri="{FF2B5EF4-FFF2-40B4-BE49-F238E27FC236}">
                <a16:creationId xmlns:a16="http://schemas.microsoft.com/office/drawing/2014/main" id="{F025076F-E590-437A-A329-C3018B34104B}"/>
              </a:ext>
            </a:extLst>
          </p:cNvPr>
          <p:cNvSpPr>
            <a:spLocks noGrp="1"/>
          </p:cNvSpPr>
          <p:nvPr>
            <p:ph type="title"/>
          </p:nvPr>
        </p:nvSpPr>
        <p:spPr>
          <a:xfrm>
            <a:off x="395536" y="-41266"/>
            <a:ext cx="9108504" cy="1066130"/>
          </a:xfrm>
        </p:spPr>
        <p:txBody>
          <a:bodyPr>
            <a:noAutofit/>
          </a:bodyPr>
          <a:lstStyle/>
          <a:p>
            <a:r>
              <a:rPr lang="en-US" sz="3600" dirty="0"/>
              <a:t>Respect</a:t>
            </a:r>
            <a:r>
              <a:rPr lang="en-US" sz="2800" dirty="0"/>
              <a:t> </a:t>
            </a:r>
            <a:r>
              <a:rPr lang="en-US" sz="2400" dirty="0"/>
              <a:t>Ambition Responsibility Engagement Resilience</a:t>
            </a:r>
            <a:endParaRPr lang="en-GB" sz="2800" dirty="0"/>
          </a:p>
        </p:txBody>
      </p:sp>
      <p:sp>
        <p:nvSpPr>
          <p:cNvPr id="15" name="TextBox 14">
            <a:extLst>
              <a:ext uri="{FF2B5EF4-FFF2-40B4-BE49-F238E27FC236}">
                <a16:creationId xmlns:a16="http://schemas.microsoft.com/office/drawing/2014/main" id="{9AD325DF-D762-4DAF-A072-49193818AAD4}"/>
              </a:ext>
            </a:extLst>
          </p:cNvPr>
          <p:cNvSpPr txBox="1"/>
          <p:nvPr/>
        </p:nvSpPr>
        <p:spPr>
          <a:xfrm>
            <a:off x="1260513" y="847868"/>
            <a:ext cx="7623434" cy="584775"/>
          </a:xfrm>
          <a:prstGeom prst="rect">
            <a:avLst/>
          </a:prstGeom>
          <a:noFill/>
        </p:spPr>
        <p:txBody>
          <a:bodyPr wrap="none" rtlCol="0">
            <a:spAutoFit/>
          </a:bodyPr>
          <a:lstStyle/>
          <a:p>
            <a:r>
              <a:rPr lang="en-US" sz="3200" dirty="0"/>
              <a:t>Your own learning and the learning of others</a:t>
            </a:r>
            <a:endParaRPr lang="en-GB" sz="3200" dirty="0"/>
          </a:p>
        </p:txBody>
      </p:sp>
    </p:spTree>
    <p:extLst>
      <p:ext uri="{BB962C8B-B14F-4D97-AF65-F5344CB8AC3E}">
        <p14:creationId xmlns:p14="http://schemas.microsoft.com/office/powerpoint/2010/main" val="37952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7042" y="5505559"/>
            <a:ext cx="9132337" cy="1322615"/>
          </a:xfrm>
          <a:prstGeom prst="rect">
            <a:avLst/>
          </a:prstGeom>
        </p:spPr>
      </p:pic>
      <p:pic>
        <p:nvPicPr>
          <p:cNvPr id="10" name="Content Placeholder 9"/>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7" name="Picture 6"/>
          <p:cNvPicPr>
            <a:picLocks noChangeAspect="1"/>
          </p:cNvPicPr>
          <p:nvPr/>
        </p:nvPicPr>
        <p:blipFill>
          <a:blip r:embed="rId5"/>
          <a:stretch>
            <a:fillRect/>
          </a:stretch>
        </p:blipFill>
        <p:spPr>
          <a:xfrm>
            <a:off x="28519" y="61964"/>
            <a:ext cx="908383" cy="908383"/>
          </a:xfrm>
          <a:prstGeom prst="rect">
            <a:avLst/>
          </a:prstGeom>
        </p:spPr>
      </p:pic>
      <p:sp>
        <p:nvSpPr>
          <p:cNvPr id="8" name="TextBox 7">
            <a:extLst>
              <a:ext uri="{FF2B5EF4-FFF2-40B4-BE49-F238E27FC236}">
                <a16:creationId xmlns:a16="http://schemas.microsoft.com/office/drawing/2014/main" id="{6352B8A5-8764-45AE-8DAD-160B76B9F7CA}"/>
              </a:ext>
            </a:extLst>
          </p:cNvPr>
          <p:cNvSpPr txBox="1"/>
          <p:nvPr/>
        </p:nvSpPr>
        <p:spPr>
          <a:xfrm>
            <a:off x="3203848" y="585986"/>
            <a:ext cx="5688632" cy="707886"/>
          </a:xfrm>
          <a:prstGeom prst="rect">
            <a:avLst/>
          </a:prstGeom>
          <a:noFill/>
        </p:spPr>
        <p:txBody>
          <a:bodyPr wrap="square" rtlCol="0">
            <a:spAutoFit/>
          </a:bodyPr>
          <a:lstStyle/>
          <a:p>
            <a:r>
              <a:rPr lang="en-US" sz="4000" dirty="0"/>
              <a:t>Uniform</a:t>
            </a:r>
            <a:endParaRPr lang="en-GB" sz="4000" dirty="0"/>
          </a:p>
        </p:txBody>
      </p:sp>
      <p:pic>
        <p:nvPicPr>
          <p:cNvPr id="12" name="Picture 11">
            <a:extLst>
              <a:ext uri="{FF2B5EF4-FFF2-40B4-BE49-F238E27FC236}">
                <a16:creationId xmlns:a16="http://schemas.microsoft.com/office/drawing/2014/main" id="{4F064864-1905-47BA-8CD5-8E9F384381DA}"/>
              </a:ext>
            </a:extLst>
          </p:cNvPr>
          <p:cNvPicPr>
            <a:picLocks noChangeAspect="1"/>
          </p:cNvPicPr>
          <p:nvPr/>
        </p:nvPicPr>
        <p:blipFill>
          <a:blip r:embed="rId6"/>
          <a:stretch>
            <a:fillRect/>
          </a:stretch>
        </p:blipFill>
        <p:spPr>
          <a:xfrm>
            <a:off x="251520" y="919878"/>
            <a:ext cx="4041998" cy="4627265"/>
          </a:xfrm>
          <a:prstGeom prst="rect">
            <a:avLst/>
          </a:prstGeom>
        </p:spPr>
      </p:pic>
      <p:pic>
        <p:nvPicPr>
          <p:cNvPr id="13" name="Picture 12">
            <a:extLst>
              <a:ext uri="{FF2B5EF4-FFF2-40B4-BE49-F238E27FC236}">
                <a16:creationId xmlns:a16="http://schemas.microsoft.com/office/drawing/2014/main" id="{622FBD0F-EE6C-4F44-BFDA-2FE2A3D32CA3}"/>
              </a:ext>
            </a:extLst>
          </p:cNvPr>
          <p:cNvPicPr>
            <a:picLocks noChangeAspect="1"/>
          </p:cNvPicPr>
          <p:nvPr/>
        </p:nvPicPr>
        <p:blipFill>
          <a:blip r:embed="rId7"/>
          <a:stretch>
            <a:fillRect/>
          </a:stretch>
        </p:blipFill>
        <p:spPr>
          <a:xfrm>
            <a:off x="5120054" y="947649"/>
            <a:ext cx="3772426" cy="4105848"/>
          </a:xfrm>
          <a:prstGeom prst="rect">
            <a:avLst/>
          </a:prstGeom>
        </p:spPr>
      </p:pic>
      <p:sp>
        <p:nvSpPr>
          <p:cNvPr id="14" name="Title 4">
            <a:extLst>
              <a:ext uri="{FF2B5EF4-FFF2-40B4-BE49-F238E27FC236}">
                <a16:creationId xmlns:a16="http://schemas.microsoft.com/office/drawing/2014/main" id="{45C9D751-A45B-4DDF-A2C2-904EE06924CD}"/>
              </a:ext>
            </a:extLst>
          </p:cNvPr>
          <p:cNvSpPr>
            <a:spLocks noGrp="1"/>
          </p:cNvSpPr>
          <p:nvPr>
            <p:ph type="title"/>
          </p:nvPr>
        </p:nvSpPr>
        <p:spPr>
          <a:xfrm>
            <a:off x="456419" y="-171400"/>
            <a:ext cx="9108504" cy="1066130"/>
          </a:xfrm>
        </p:spPr>
        <p:txBody>
          <a:bodyPr>
            <a:noAutofit/>
          </a:bodyPr>
          <a:lstStyle/>
          <a:p>
            <a:r>
              <a:rPr lang="en-US" sz="3600" dirty="0"/>
              <a:t>Respect</a:t>
            </a:r>
            <a:r>
              <a:rPr lang="en-US" sz="2800" dirty="0"/>
              <a:t> </a:t>
            </a:r>
            <a:r>
              <a:rPr lang="en-US" sz="2400" dirty="0"/>
              <a:t>Ambition Responsibility Engagement Resilience</a:t>
            </a:r>
            <a:endParaRPr lang="en-GB" sz="2800" dirty="0"/>
          </a:p>
        </p:txBody>
      </p:sp>
      <p:sp>
        <p:nvSpPr>
          <p:cNvPr id="2" name="Rectangle 1"/>
          <p:cNvSpPr/>
          <p:nvPr/>
        </p:nvSpPr>
        <p:spPr>
          <a:xfrm>
            <a:off x="456418" y="5880399"/>
            <a:ext cx="6995901" cy="369332"/>
          </a:xfrm>
          <a:prstGeom prst="rect">
            <a:avLst/>
          </a:prstGeom>
        </p:spPr>
        <p:txBody>
          <a:bodyPr wrap="square">
            <a:spAutoFit/>
          </a:bodyPr>
          <a:lstStyle/>
          <a:p>
            <a:r>
              <a:rPr lang="en-GB" b="1" i="1" dirty="0"/>
              <a:t>“There are positive relationships between staff and pupils” </a:t>
            </a:r>
            <a:r>
              <a:rPr lang="en-GB" b="1" dirty="0"/>
              <a:t>Ofsted 2022 </a:t>
            </a:r>
          </a:p>
        </p:txBody>
      </p:sp>
      <p:sp>
        <p:nvSpPr>
          <p:cNvPr id="3" name="TextBox 2">
            <a:extLst>
              <a:ext uri="{FF2B5EF4-FFF2-40B4-BE49-F238E27FC236}">
                <a16:creationId xmlns:a16="http://schemas.microsoft.com/office/drawing/2014/main" id="{80CD1585-2BEE-457B-98F7-18013938F5E7}"/>
              </a:ext>
            </a:extLst>
          </p:cNvPr>
          <p:cNvSpPr txBox="1"/>
          <p:nvPr/>
        </p:nvSpPr>
        <p:spPr>
          <a:xfrm>
            <a:off x="251520" y="5022064"/>
            <a:ext cx="5472608" cy="830997"/>
          </a:xfrm>
          <a:prstGeom prst="rect">
            <a:avLst/>
          </a:prstGeom>
          <a:solidFill>
            <a:srgbClr val="66FFCC"/>
          </a:solidFill>
        </p:spPr>
        <p:txBody>
          <a:bodyPr wrap="square" rtlCol="0">
            <a:spAutoFit/>
          </a:bodyPr>
          <a:lstStyle/>
          <a:p>
            <a:r>
              <a:rPr lang="en-GB" sz="2400" dirty="0"/>
              <a:t>Most of the online shops need orders by July 31</a:t>
            </a:r>
            <a:r>
              <a:rPr lang="en-GB" sz="2400" baseline="30000" dirty="0"/>
              <a:t>st</a:t>
            </a:r>
            <a:r>
              <a:rPr lang="en-GB" sz="2400" dirty="0"/>
              <a:t>.</a:t>
            </a:r>
          </a:p>
        </p:txBody>
      </p:sp>
    </p:spTree>
    <p:extLst>
      <p:ext uri="{BB962C8B-B14F-4D97-AF65-F5344CB8AC3E}">
        <p14:creationId xmlns:p14="http://schemas.microsoft.com/office/powerpoint/2010/main" val="66450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pPr algn="ctr"/>
            <a:r>
              <a:rPr lang="en-GB" sz="4050" b="1" dirty="0"/>
              <a:t>Respect – wear it with pride</a:t>
            </a:r>
          </a:p>
        </p:txBody>
      </p:sp>
      <p:sp>
        <p:nvSpPr>
          <p:cNvPr id="12" name="Subtitle 2"/>
          <p:cNvSpPr txBox="1">
            <a:spLocks/>
          </p:cNvSpPr>
          <p:nvPr/>
        </p:nvSpPr>
        <p:spPr>
          <a:xfrm>
            <a:off x="-39701" y="1139353"/>
            <a:ext cx="8549085" cy="371857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pPr marL="342900" indent="-342900"/>
            <a:r>
              <a:rPr lang="en-GB" sz="2400" dirty="0"/>
              <a:t>On days when you have PE, you will come to school in your PE uniform and stay in kit all day.</a:t>
            </a:r>
          </a:p>
          <a:p>
            <a:pPr marL="0" indent="0">
              <a:buNone/>
            </a:pPr>
            <a:endParaRPr lang="en-GB" sz="2400" dirty="0"/>
          </a:p>
          <a:p>
            <a:pPr marL="342900" indent="-342900"/>
            <a:r>
              <a:rPr lang="en-US" sz="2400" dirty="0"/>
              <a:t>Don’t forget to label all of your clothing items</a:t>
            </a:r>
            <a:endParaRPr lang="en-GB" sz="2400" dirty="0"/>
          </a:p>
          <a:p>
            <a:pPr marL="0" indent="0">
              <a:buNone/>
            </a:pPr>
            <a:endParaRPr lang="en-GB" sz="2400" dirty="0"/>
          </a:p>
          <a:p>
            <a:pPr marL="342900" indent="-342900"/>
            <a:r>
              <a:rPr lang="en-GB" sz="2400" dirty="0"/>
              <a:t>If you are injured/ill and cannot take part in the lesson, you still come to school in PE kit but you MUST have a letter from home excusing you.</a:t>
            </a:r>
          </a:p>
          <a:p>
            <a:pPr marL="342900" indent="-342900"/>
            <a:endParaRPr lang="en-GB" sz="2400" dirty="0"/>
          </a:p>
        </p:txBody>
      </p:sp>
      <p:pic>
        <p:nvPicPr>
          <p:cNvPr id="6" name="Picture 5">
            <a:extLst>
              <a:ext uri="{FF2B5EF4-FFF2-40B4-BE49-F238E27FC236}">
                <a16:creationId xmlns:a16="http://schemas.microsoft.com/office/drawing/2014/main" id="{B8E781A9-DC5F-4E36-9C03-C83845A4D23A}"/>
              </a:ext>
            </a:extLst>
          </p:cNvPr>
          <p:cNvPicPr>
            <a:picLocks noChangeAspect="1"/>
          </p:cNvPicPr>
          <p:nvPr/>
        </p:nvPicPr>
        <p:blipFill>
          <a:blip r:embed="rId2" cstate="print"/>
          <a:stretch>
            <a:fillRect/>
          </a:stretch>
        </p:blipFill>
        <p:spPr>
          <a:xfrm>
            <a:off x="0" y="5538730"/>
            <a:ext cx="9132337" cy="1322615"/>
          </a:xfrm>
          <a:prstGeom prst="rect">
            <a:avLst/>
          </a:prstGeom>
        </p:spPr>
      </p:pic>
      <p:pic>
        <p:nvPicPr>
          <p:cNvPr id="7" name="Content Placeholder 9">
            <a:extLst>
              <a:ext uri="{FF2B5EF4-FFF2-40B4-BE49-F238E27FC236}">
                <a16:creationId xmlns:a16="http://schemas.microsoft.com/office/drawing/2014/main" id="{C0776BCC-CE61-4CA9-83F8-0D8695B2660A}"/>
              </a:ext>
            </a:extLst>
          </p:cNvPr>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8" name="Picture 7">
            <a:extLst>
              <a:ext uri="{FF2B5EF4-FFF2-40B4-BE49-F238E27FC236}">
                <a16:creationId xmlns:a16="http://schemas.microsoft.com/office/drawing/2014/main" id="{6AF1B1BC-64F0-4DEE-B1CA-C24052EA805A}"/>
              </a:ext>
            </a:extLst>
          </p:cNvPr>
          <p:cNvPicPr>
            <a:picLocks noChangeAspect="1"/>
          </p:cNvPicPr>
          <p:nvPr/>
        </p:nvPicPr>
        <p:blipFill>
          <a:blip r:embed="rId5"/>
          <a:stretch>
            <a:fillRect/>
          </a:stretch>
        </p:blipFill>
        <p:spPr>
          <a:xfrm>
            <a:off x="28519" y="61964"/>
            <a:ext cx="908383" cy="908383"/>
          </a:xfrm>
          <a:prstGeom prst="rect">
            <a:avLst/>
          </a:prstGeom>
        </p:spPr>
      </p:pic>
      <p:sp>
        <p:nvSpPr>
          <p:cNvPr id="9" name="Title 4">
            <a:extLst>
              <a:ext uri="{FF2B5EF4-FFF2-40B4-BE49-F238E27FC236}">
                <a16:creationId xmlns:a16="http://schemas.microsoft.com/office/drawing/2014/main" id="{45C9D751-A45B-4DDF-A2C2-904EE06924CD}"/>
              </a:ext>
            </a:extLst>
          </p:cNvPr>
          <p:cNvSpPr txBox="1">
            <a:spLocks/>
          </p:cNvSpPr>
          <p:nvPr/>
        </p:nvSpPr>
        <p:spPr>
          <a:xfrm>
            <a:off x="456419" y="-171400"/>
            <a:ext cx="910850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t>Respect</a:t>
            </a:r>
            <a:r>
              <a:rPr lang="en-US" sz="2800" smtClean="0"/>
              <a:t> </a:t>
            </a:r>
            <a:r>
              <a:rPr lang="en-US" sz="2400" smtClean="0"/>
              <a:t>Ambition Responsibility Engagement Resilience</a:t>
            </a:r>
            <a:endParaRPr lang="en-GB" sz="2800" dirty="0"/>
          </a:p>
        </p:txBody>
      </p:sp>
    </p:spTree>
    <p:extLst>
      <p:ext uri="{BB962C8B-B14F-4D97-AF65-F5344CB8AC3E}">
        <p14:creationId xmlns:p14="http://schemas.microsoft.com/office/powerpoint/2010/main" val="3835982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547" y="1717077"/>
            <a:ext cx="1015252" cy="124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299533" y="1663892"/>
            <a:ext cx="4133373" cy="1253841"/>
          </a:xfrm>
          <a:prstGeom prst="rect">
            <a:avLst/>
          </a:prstGeom>
        </p:spPr>
      </p:pic>
      <p:sp>
        <p:nvSpPr>
          <p:cNvPr id="2" name="Title 1"/>
          <p:cNvSpPr>
            <a:spLocks noGrp="1"/>
          </p:cNvSpPr>
          <p:nvPr>
            <p:ph type="title"/>
          </p:nvPr>
        </p:nvSpPr>
        <p:spPr>
          <a:xfrm>
            <a:off x="451368" y="376851"/>
            <a:ext cx="8229600" cy="1143000"/>
          </a:xfrm>
          <a:solidFill>
            <a:schemeClr val="bg1"/>
          </a:solidFill>
        </p:spPr>
        <p:txBody>
          <a:bodyPr>
            <a:normAutofit/>
          </a:bodyPr>
          <a:lstStyle/>
          <a:p>
            <a:pPr algn="ctr"/>
            <a:r>
              <a:rPr lang="en-GB" sz="4050" b="1" dirty="0"/>
              <a:t>Respect – wear it with pride</a:t>
            </a:r>
          </a:p>
        </p:txBody>
      </p:sp>
      <p:pic>
        <p:nvPicPr>
          <p:cNvPr id="4" name="Picture 3"/>
          <p:cNvPicPr>
            <a:picLocks noChangeAspect="1"/>
          </p:cNvPicPr>
          <p:nvPr/>
        </p:nvPicPr>
        <p:blipFill>
          <a:blip r:embed="rId4"/>
          <a:stretch>
            <a:fillRect/>
          </a:stretch>
        </p:blipFill>
        <p:spPr>
          <a:xfrm>
            <a:off x="8034741" y="5848975"/>
            <a:ext cx="946486" cy="996782"/>
          </a:xfrm>
          <a:prstGeom prst="rect">
            <a:avLst/>
          </a:prstGeom>
        </p:spPr>
      </p:pic>
      <p:sp>
        <p:nvSpPr>
          <p:cNvPr id="12" name="Subtitle 2"/>
          <p:cNvSpPr txBox="1">
            <a:spLocks/>
          </p:cNvSpPr>
          <p:nvPr/>
        </p:nvSpPr>
        <p:spPr>
          <a:xfrm>
            <a:off x="242646" y="2348880"/>
            <a:ext cx="8549085" cy="350009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100" dirty="0"/>
          </a:p>
          <a:p>
            <a:pPr marL="342900" indent="-342900"/>
            <a:endParaRPr lang="en-GB" sz="2100" dirty="0"/>
          </a:p>
        </p:txBody>
      </p:sp>
      <p:sp>
        <p:nvSpPr>
          <p:cNvPr id="6" name="TextBox 5"/>
          <p:cNvSpPr txBox="1"/>
          <p:nvPr/>
        </p:nvSpPr>
        <p:spPr>
          <a:xfrm>
            <a:off x="148832" y="1246869"/>
            <a:ext cx="8719325" cy="4231928"/>
          </a:xfrm>
          <a:prstGeom prst="rect">
            <a:avLst/>
          </a:prstGeom>
          <a:noFill/>
        </p:spPr>
        <p:txBody>
          <a:bodyPr wrap="square" rtlCol="0">
            <a:spAutoFit/>
          </a:bodyPr>
          <a:lstStyle/>
          <a:p>
            <a:pPr lvl="0" hangingPunct="0">
              <a:defRPr sz="1800" b="0" i="0" u="none" strike="noStrike" kern="0" cap="none" spc="0" baseline="0">
                <a:solidFill>
                  <a:srgbClr val="000000"/>
                </a:solidFill>
                <a:uFillTx/>
              </a:defRPr>
            </a:pPr>
            <a:r>
              <a:rPr lang="en-GB" sz="2100" dirty="0">
                <a:solidFill>
                  <a:srgbClr val="000000"/>
                </a:solidFill>
                <a:ea typeface="Calibri" pitchFamily="34"/>
                <a:cs typeface="Arial" panose="020B0604020202020204" pitchFamily="34" charset="0"/>
              </a:rPr>
              <a:t>Students must wear </a:t>
            </a:r>
            <a:r>
              <a:rPr lang="en-GB" sz="2100" dirty="0" err="1">
                <a:solidFill>
                  <a:srgbClr val="000000"/>
                </a:solidFill>
                <a:ea typeface="Calibri" pitchFamily="34"/>
                <a:cs typeface="Arial" panose="020B0604020202020204" pitchFamily="34" charset="0"/>
              </a:rPr>
              <a:t>Wigston</a:t>
            </a:r>
            <a:r>
              <a:rPr lang="en-GB" sz="2100" dirty="0">
                <a:solidFill>
                  <a:srgbClr val="000000"/>
                </a:solidFill>
                <a:ea typeface="Calibri" pitchFamily="34"/>
                <a:cs typeface="Arial" panose="020B0604020202020204" pitchFamily="34" charset="0"/>
              </a:rPr>
              <a:t> Academy PE kit on the days you have PE lessons.</a:t>
            </a:r>
            <a:endParaRPr lang="en-GB" sz="2100" dirty="0">
              <a:solidFill>
                <a:srgbClr val="000000"/>
              </a:solidFill>
              <a:cs typeface="Arial" panose="020B0604020202020204" pitchFamily="34" charset="0"/>
            </a:endParaRPr>
          </a:p>
          <a:p>
            <a:pPr lvl="0" hangingPunct="0">
              <a:defRPr sz="1800" b="0" i="0" u="none" strike="noStrike" kern="0" cap="none" spc="0" baseline="0">
                <a:solidFill>
                  <a:srgbClr val="000000"/>
                </a:solidFill>
                <a:uFillTx/>
              </a:defRPr>
            </a:pPr>
            <a:endParaRPr lang="en-US" sz="2100" b="1" u="sng" dirty="0">
              <a:solidFill>
                <a:srgbClr val="FF0000"/>
              </a:solidFill>
              <a:cs typeface="Arial" panose="020B0604020202020204" pitchFamily="34" charset="0"/>
            </a:endParaRPr>
          </a:p>
          <a:p>
            <a:pPr lvl="0">
              <a:defRPr sz="1800" b="0" i="0" u="none" strike="noStrike" kern="0" cap="none" spc="0" baseline="0">
                <a:solidFill>
                  <a:srgbClr val="000000"/>
                </a:solidFill>
                <a:uFillTx/>
              </a:defRPr>
            </a:pPr>
            <a:endParaRPr lang="en-GB" sz="2100" dirty="0">
              <a:solidFill>
                <a:srgbClr val="000000"/>
              </a:solidFill>
              <a:ea typeface="Calibri" pitchFamily="34"/>
              <a:cs typeface="Arial" panose="020B0604020202020204" pitchFamily="34" charset="0"/>
            </a:endParaRPr>
          </a:p>
          <a:p>
            <a:pPr lvl="0">
              <a:defRPr sz="1800" b="0" i="0" u="none" strike="noStrike" kern="0" cap="none" spc="0" baseline="0">
                <a:solidFill>
                  <a:srgbClr val="000000"/>
                </a:solidFill>
                <a:uFillTx/>
              </a:defRPr>
            </a:pPr>
            <a:endParaRPr lang="en-US" sz="2100" dirty="0">
              <a:solidFill>
                <a:srgbClr val="000000"/>
              </a:solidFill>
              <a:ea typeface="Calibri" pitchFamily="34"/>
              <a:cs typeface="Arial" panose="020B0604020202020204" pitchFamily="34" charset="0"/>
            </a:endParaRPr>
          </a:p>
          <a:p>
            <a:pPr lvl="0">
              <a:defRPr sz="1800" b="0" i="0" u="none" strike="noStrike" kern="0" cap="none" spc="0" baseline="0">
                <a:solidFill>
                  <a:srgbClr val="000000"/>
                </a:solidFill>
                <a:uFillTx/>
              </a:defRPr>
            </a:pPr>
            <a:endParaRPr lang="en-GB" sz="2000" dirty="0">
              <a:solidFill>
                <a:srgbClr val="000000"/>
              </a:solidFill>
              <a:ea typeface="Calibri" pitchFamily="34"/>
              <a:cs typeface="Arial" panose="020B0604020202020204" pitchFamily="34" charset="0"/>
            </a:endParaRPr>
          </a:p>
          <a:p>
            <a:pPr lvl="0">
              <a:defRPr sz="1800" b="0" i="0" u="none" strike="noStrike" kern="0" cap="none" spc="0" baseline="0">
                <a:solidFill>
                  <a:srgbClr val="000000"/>
                </a:solidFill>
                <a:uFillTx/>
              </a:defRPr>
            </a:pPr>
            <a:endParaRPr lang="en-GB" sz="2000" dirty="0">
              <a:solidFill>
                <a:srgbClr val="000000"/>
              </a:solidFill>
              <a:ea typeface="Calibri" pitchFamily="34"/>
              <a:cs typeface="Arial" panose="020B0604020202020204" pitchFamily="34" charset="0"/>
            </a:endParaRPr>
          </a:p>
          <a:p>
            <a:pPr lvl="0">
              <a:defRPr sz="1800" b="0" i="0" u="none" strike="noStrike" kern="0" cap="none" spc="0" baseline="0">
                <a:solidFill>
                  <a:srgbClr val="000000"/>
                </a:solidFill>
                <a:uFillTx/>
              </a:defRPr>
            </a:pPr>
            <a:r>
              <a:rPr lang="en-GB" sz="2000" dirty="0">
                <a:solidFill>
                  <a:srgbClr val="000000"/>
                </a:solidFill>
                <a:ea typeface="Calibri" pitchFamily="34"/>
                <a:cs typeface="Arial" panose="020B0604020202020204" pitchFamily="34" charset="0"/>
              </a:rPr>
              <a:t>Students will be expected to wear </a:t>
            </a:r>
            <a:r>
              <a:rPr lang="en-GB" sz="2000" u="sng" dirty="0">
                <a:solidFill>
                  <a:srgbClr val="000000"/>
                </a:solidFill>
                <a:ea typeface="Calibri" pitchFamily="34"/>
                <a:cs typeface="Arial" panose="020B0604020202020204" pitchFamily="34" charset="0"/>
              </a:rPr>
              <a:t>plain</a:t>
            </a:r>
            <a:r>
              <a:rPr lang="en-GB" sz="2000" dirty="0">
                <a:solidFill>
                  <a:srgbClr val="000000"/>
                </a:solidFill>
                <a:ea typeface="Calibri" pitchFamily="34"/>
                <a:cs typeface="Arial" panose="020B0604020202020204" pitchFamily="34" charset="0"/>
              </a:rPr>
              <a:t> black tracksuit bottoms, sports leggings or shorts (</a:t>
            </a:r>
            <a:r>
              <a:rPr lang="en-US" sz="2000" dirty="0">
                <a:cs typeface="Arial" panose="020B0604020202020204" pitchFamily="34" charset="0"/>
              </a:rPr>
              <a:t>standard fit shorts or cycling shorts that are a minimum of mid-thigh length) All PE bottoms such as jogging bottoms or shorts must be plain black, white Adidas stripes etc. are not allowed</a:t>
            </a:r>
            <a:r>
              <a:rPr lang="en-GB" sz="2000" dirty="0">
                <a:solidFill>
                  <a:srgbClr val="000000"/>
                </a:solidFill>
                <a:ea typeface="Calibri" pitchFamily="34"/>
                <a:cs typeface="Arial" panose="020B0604020202020204" pitchFamily="34" charset="0"/>
              </a:rPr>
              <a:t> if they do not want to wear the school branded bottoms. </a:t>
            </a:r>
            <a:r>
              <a:rPr lang="en-GB" sz="2000" dirty="0">
                <a:cs typeface="Arial" panose="020B0604020202020204" pitchFamily="34" charset="0"/>
              </a:rPr>
              <a:t>For safety, students need to wear appropriate trainers and not canvas shoes such as converse which have no support for PE</a:t>
            </a:r>
            <a:r>
              <a:rPr lang="en-GB" sz="2400" dirty="0"/>
              <a:t> practical lessons.</a:t>
            </a:r>
          </a:p>
          <a:p>
            <a:endParaRPr lang="en-GB" sz="2100" dirty="0">
              <a:latin typeface="+mj-lt"/>
            </a:endParaRPr>
          </a:p>
        </p:txBody>
      </p:sp>
      <p:pic>
        <p:nvPicPr>
          <p:cNvPr id="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1871990"/>
            <a:ext cx="751019" cy="125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6487" y="1945092"/>
            <a:ext cx="1105103" cy="110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C703F870-07FE-407E-B795-9ED3F8E6EB62}"/>
              </a:ext>
            </a:extLst>
          </p:cNvPr>
          <p:cNvPicPr>
            <a:picLocks noChangeAspect="1"/>
          </p:cNvPicPr>
          <p:nvPr/>
        </p:nvPicPr>
        <p:blipFill>
          <a:blip r:embed="rId7" cstate="print"/>
          <a:stretch>
            <a:fillRect/>
          </a:stretch>
        </p:blipFill>
        <p:spPr>
          <a:xfrm>
            <a:off x="0" y="5538730"/>
            <a:ext cx="9132337" cy="1322615"/>
          </a:xfrm>
          <a:prstGeom prst="rect">
            <a:avLst/>
          </a:prstGeom>
        </p:spPr>
      </p:pic>
      <p:pic>
        <p:nvPicPr>
          <p:cNvPr id="14" name="Content Placeholder 9">
            <a:extLst>
              <a:ext uri="{FF2B5EF4-FFF2-40B4-BE49-F238E27FC236}">
                <a16:creationId xmlns:a16="http://schemas.microsoft.com/office/drawing/2014/main" id="{037E3C21-6F63-452E-9729-5688A57C4CF2}"/>
              </a:ext>
            </a:extLst>
          </p:cNvPr>
          <p:cNvPicPr>
            <a:picLocks noGrp="1" noChangeAspect="1"/>
          </p:cNvPicPr>
          <p:nvPr>
            <p:ph idx="1"/>
          </p:nvPr>
        </p:nvPicPr>
        <p:blipFill>
          <a:blip r:embed="rId8" cstate="print">
            <a:extLst>
              <a:ext uri="{BEBA8EAE-BF5A-486C-A8C5-ECC9F3942E4B}">
                <a14:imgProps xmlns:a14="http://schemas.microsoft.com/office/drawing/2010/main">
                  <a14:imgLayer r:embed="rId9">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781073" y="5518014"/>
            <a:ext cx="1271909" cy="1267752"/>
          </a:xfrm>
          <a:prstGeom prst="rect">
            <a:avLst/>
          </a:prstGeom>
          <a:effectLst/>
        </p:spPr>
      </p:pic>
      <p:pic>
        <p:nvPicPr>
          <p:cNvPr id="15" name="Picture 14">
            <a:extLst>
              <a:ext uri="{FF2B5EF4-FFF2-40B4-BE49-F238E27FC236}">
                <a16:creationId xmlns:a16="http://schemas.microsoft.com/office/drawing/2014/main" id="{FEC49ACD-EAEC-4845-9DBC-325D02F6A206}"/>
              </a:ext>
            </a:extLst>
          </p:cNvPr>
          <p:cNvPicPr>
            <a:picLocks noChangeAspect="1"/>
          </p:cNvPicPr>
          <p:nvPr/>
        </p:nvPicPr>
        <p:blipFill>
          <a:blip r:embed="rId10"/>
          <a:stretch>
            <a:fillRect/>
          </a:stretch>
        </p:blipFill>
        <p:spPr>
          <a:xfrm>
            <a:off x="28519" y="61964"/>
            <a:ext cx="908383" cy="908383"/>
          </a:xfrm>
          <a:prstGeom prst="rect">
            <a:avLst/>
          </a:prstGeom>
        </p:spPr>
      </p:pic>
      <p:sp>
        <p:nvSpPr>
          <p:cNvPr id="16" name="Title 4">
            <a:extLst>
              <a:ext uri="{FF2B5EF4-FFF2-40B4-BE49-F238E27FC236}">
                <a16:creationId xmlns:a16="http://schemas.microsoft.com/office/drawing/2014/main" id="{45C9D751-A45B-4DDF-A2C2-904EE06924CD}"/>
              </a:ext>
            </a:extLst>
          </p:cNvPr>
          <p:cNvSpPr txBox="1">
            <a:spLocks/>
          </p:cNvSpPr>
          <p:nvPr/>
        </p:nvSpPr>
        <p:spPr>
          <a:xfrm>
            <a:off x="456419" y="-171400"/>
            <a:ext cx="910850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t>Respect</a:t>
            </a:r>
            <a:r>
              <a:rPr lang="en-US" sz="2800" smtClean="0"/>
              <a:t> </a:t>
            </a:r>
            <a:r>
              <a:rPr lang="en-US" sz="2400" smtClean="0"/>
              <a:t>Ambition Responsibility Engagement Resilience</a:t>
            </a:r>
            <a:endParaRPr lang="en-GB" sz="2800" dirty="0"/>
          </a:p>
        </p:txBody>
      </p:sp>
    </p:spTree>
    <p:extLst>
      <p:ext uri="{BB962C8B-B14F-4D97-AF65-F5344CB8AC3E}">
        <p14:creationId xmlns:p14="http://schemas.microsoft.com/office/powerpoint/2010/main" val="111446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4206</TotalTime>
  <Words>777</Words>
  <Application>Microsoft Office PowerPoint</Application>
  <PresentationFormat>On-screen Show (4:3)</PresentationFormat>
  <Paragraphs>129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Aharoni</vt:lpstr>
      <vt:lpstr>Arial</vt:lpstr>
      <vt:lpstr>Arial Black</vt:lpstr>
      <vt:lpstr>Calibri</vt:lpstr>
      <vt:lpstr>Impact</vt:lpstr>
      <vt:lpstr>Times New Roman</vt:lpstr>
      <vt:lpstr>Office Theme</vt:lpstr>
      <vt:lpstr>PowerPoint Presentation</vt:lpstr>
      <vt:lpstr>PowerPoint Presentation</vt:lpstr>
      <vt:lpstr>Who Are We? Wigston Academies Trust</vt:lpstr>
      <vt:lpstr>Year 7 student comments</vt:lpstr>
      <vt:lpstr>Our Trust Values</vt:lpstr>
      <vt:lpstr>Respect Ambition Responsibility Engagement Resilience</vt:lpstr>
      <vt:lpstr>Respect Ambition Responsibility Engagement Resilience</vt:lpstr>
      <vt:lpstr>Respect – wear it with pride</vt:lpstr>
      <vt:lpstr>Respect – wear it with pride</vt:lpstr>
      <vt:lpstr>PowerPoint Presentation</vt:lpstr>
      <vt:lpstr>PowerPoint Presentation</vt:lpstr>
      <vt:lpstr>PowerPoint Presentation</vt:lpstr>
      <vt:lpstr>PowerPoint Presentation</vt:lpstr>
      <vt:lpstr>PowerPoint Presentation</vt:lpstr>
      <vt:lpstr> French Trip – Chateau de la Baudonniere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Wilson</dc:creator>
  <cp:lastModifiedBy>Mike Wilson</cp:lastModifiedBy>
  <cp:revision>129</cp:revision>
  <cp:lastPrinted>2023-06-06T11:50:41Z</cp:lastPrinted>
  <dcterms:created xsi:type="dcterms:W3CDTF">2017-06-22T14:00:35Z</dcterms:created>
  <dcterms:modified xsi:type="dcterms:W3CDTF">2023-07-12T12:56:12Z</dcterms:modified>
</cp:coreProperties>
</file>