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328" r:id="rId5"/>
    <p:sldId id="329" r:id="rId6"/>
    <p:sldId id="330" r:id="rId7"/>
    <p:sldId id="331" r:id="rId8"/>
    <p:sldId id="264" r:id="rId9"/>
    <p:sldId id="284" r:id="rId10"/>
    <p:sldId id="291" r:id="rId11"/>
    <p:sldId id="304" r:id="rId12"/>
    <p:sldId id="305" r:id="rId13"/>
    <p:sldId id="303" r:id="rId14"/>
    <p:sldId id="265" r:id="rId15"/>
    <p:sldId id="277" r:id="rId16"/>
    <p:sldId id="313" r:id="rId17"/>
    <p:sldId id="308" r:id="rId18"/>
    <p:sldId id="314" r:id="rId19"/>
    <p:sldId id="315" r:id="rId20"/>
    <p:sldId id="316" r:id="rId21"/>
    <p:sldId id="324" r:id="rId22"/>
    <p:sldId id="318" r:id="rId23"/>
    <p:sldId id="282" r:id="rId24"/>
    <p:sldId id="293" r:id="rId25"/>
    <p:sldId id="325" r:id="rId26"/>
    <p:sldId id="326" r:id="rId27"/>
    <p:sldId id="342" r:id="rId28"/>
    <p:sldId id="321" r:id="rId29"/>
    <p:sldId id="267" r:id="rId30"/>
    <p:sldId id="341" r:id="rId31"/>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869" cy="4667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97337" y="1"/>
            <a:ext cx="2982869" cy="466752"/>
          </a:xfrm>
          <a:prstGeom prst="rect">
            <a:avLst/>
          </a:prstGeom>
        </p:spPr>
        <p:txBody>
          <a:bodyPr vert="horz" lIns="91440" tIns="45720" rIns="91440" bIns="45720" rtlCol="0"/>
          <a:lstStyle>
            <a:lvl1pPr algn="r">
              <a:defRPr sz="1200"/>
            </a:lvl1pPr>
          </a:lstStyle>
          <a:p>
            <a:fld id="{76A4206F-BF5C-4DF2-A89F-4D0636803B01}" type="datetimeFigureOut">
              <a:rPr lang="en-GB" smtClean="0"/>
              <a:t>15/04/2024</a:t>
            </a:fld>
            <a:endParaRPr lang="en-GB"/>
          </a:p>
        </p:txBody>
      </p:sp>
      <p:sp>
        <p:nvSpPr>
          <p:cNvPr id="4" name="Footer Placeholder 3"/>
          <p:cNvSpPr>
            <a:spLocks noGrp="1"/>
          </p:cNvSpPr>
          <p:nvPr>
            <p:ph type="ftr" sz="quarter" idx="2"/>
          </p:nvPr>
        </p:nvSpPr>
        <p:spPr>
          <a:xfrm>
            <a:off x="0" y="8829648"/>
            <a:ext cx="2982869" cy="46675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97337" y="8829648"/>
            <a:ext cx="2982869" cy="466752"/>
          </a:xfrm>
          <a:prstGeom prst="rect">
            <a:avLst/>
          </a:prstGeom>
        </p:spPr>
        <p:txBody>
          <a:bodyPr vert="horz" lIns="91440" tIns="45720" rIns="91440" bIns="45720" rtlCol="0" anchor="b"/>
          <a:lstStyle>
            <a:lvl1pPr algn="r">
              <a:defRPr sz="1200"/>
            </a:lvl1pPr>
          </a:lstStyle>
          <a:p>
            <a:fld id="{F7AE6592-B784-4505-80B6-241F17AFC5DF}" type="slidenum">
              <a:rPr lang="en-GB" smtClean="0"/>
              <a:t>‹#›</a:t>
            </a:fld>
            <a:endParaRPr lang="en-GB"/>
          </a:p>
        </p:txBody>
      </p:sp>
    </p:spTree>
    <p:extLst>
      <p:ext uri="{BB962C8B-B14F-4D97-AF65-F5344CB8AC3E}">
        <p14:creationId xmlns:p14="http://schemas.microsoft.com/office/powerpoint/2010/main" val="3931655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869" cy="4667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97337" y="1"/>
            <a:ext cx="2982869" cy="466752"/>
          </a:xfrm>
          <a:prstGeom prst="rect">
            <a:avLst/>
          </a:prstGeom>
        </p:spPr>
        <p:txBody>
          <a:bodyPr vert="horz" lIns="91440" tIns="45720" rIns="91440" bIns="45720" rtlCol="0"/>
          <a:lstStyle>
            <a:lvl1pPr algn="r">
              <a:defRPr sz="1200"/>
            </a:lvl1pPr>
          </a:lstStyle>
          <a:p>
            <a:fld id="{E497AA22-66D2-480F-A9B3-8A20022BD975}" type="datetimeFigureOut">
              <a:rPr lang="en-GB" smtClean="0"/>
              <a:t>15/04/2024</a:t>
            </a:fld>
            <a:endParaRPr lang="en-GB"/>
          </a:p>
        </p:txBody>
      </p:sp>
      <p:sp>
        <p:nvSpPr>
          <p:cNvPr id="4" name="Slide Image Placeholder 3"/>
          <p:cNvSpPr>
            <a:spLocks noGrp="1" noRot="1" noChangeAspect="1"/>
          </p:cNvSpPr>
          <p:nvPr>
            <p:ph type="sldImg" idx="2"/>
          </p:nvPr>
        </p:nvSpPr>
        <p:spPr>
          <a:xfrm>
            <a:off x="1349375" y="1162050"/>
            <a:ext cx="4183063" cy="31369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7861" y="4474283"/>
            <a:ext cx="5506093" cy="3659696"/>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648"/>
            <a:ext cx="2982869" cy="46675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97337" y="8829648"/>
            <a:ext cx="2982869" cy="466752"/>
          </a:xfrm>
          <a:prstGeom prst="rect">
            <a:avLst/>
          </a:prstGeom>
        </p:spPr>
        <p:txBody>
          <a:bodyPr vert="horz" lIns="91440" tIns="45720" rIns="91440" bIns="45720" rtlCol="0" anchor="b"/>
          <a:lstStyle>
            <a:lvl1pPr algn="r">
              <a:defRPr sz="1200"/>
            </a:lvl1pPr>
          </a:lstStyle>
          <a:p>
            <a:fld id="{4BF4D650-4DDF-42C8-B114-5D058D6E84FC}" type="slidenum">
              <a:rPr lang="en-GB" smtClean="0"/>
              <a:t>‹#›</a:t>
            </a:fld>
            <a:endParaRPr lang="en-GB"/>
          </a:p>
        </p:txBody>
      </p:sp>
    </p:spTree>
    <p:extLst>
      <p:ext uri="{BB962C8B-B14F-4D97-AF65-F5344CB8AC3E}">
        <p14:creationId xmlns:p14="http://schemas.microsoft.com/office/powerpoint/2010/main" val="147756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9087" indent="-284264" eaLnBrk="0" hangingPunct="0">
              <a:spcBef>
                <a:spcPct val="30000"/>
              </a:spcBef>
              <a:defRPr sz="1200">
                <a:solidFill>
                  <a:schemeClr val="tx1"/>
                </a:solidFill>
                <a:latin typeface="Arial" charset="0"/>
              </a:defRPr>
            </a:lvl2pPr>
            <a:lvl3pPr marL="1137056" indent="-227411" eaLnBrk="0" hangingPunct="0">
              <a:spcBef>
                <a:spcPct val="30000"/>
              </a:spcBef>
              <a:defRPr sz="1200">
                <a:solidFill>
                  <a:schemeClr val="tx1"/>
                </a:solidFill>
                <a:latin typeface="Arial" charset="0"/>
              </a:defRPr>
            </a:lvl3pPr>
            <a:lvl4pPr marL="1591879" indent="-227411" eaLnBrk="0" hangingPunct="0">
              <a:spcBef>
                <a:spcPct val="30000"/>
              </a:spcBef>
              <a:defRPr sz="1200">
                <a:solidFill>
                  <a:schemeClr val="tx1"/>
                </a:solidFill>
                <a:latin typeface="Arial" charset="0"/>
              </a:defRPr>
            </a:lvl4pPr>
            <a:lvl5pPr marL="2046702" indent="-227411" eaLnBrk="0" hangingPunct="0">
              <a:spcBef>
                <a:spcPct val="30000"/>
              </a:spcBef>
              <a:defRPr sz="1200">
                <a:solidFill>
                  <a:schemeClr val="tx1"/>
                </a:solidFill>
                <a:latin typeface="Arial" charset="0"/>
              </a:defRPr>
            </a:lvl5pPr>
            <a:lvl6pPr marL="2501524" indent="-227411" eaLnBrk="0" fontAlgn="base" hangingPunct="0">
              <a:spcBef>
                <a:spcPct val="30000"/>
              </a:spcBef>
              <a:spcAft>
                <a:spcPct val="0"/>
              </a:spcAft>
              <a:defRPr sz="1200">
                <a:solidFill>
                  <a:schemeClr val="tx1"/>
                </a:solidFill>
                <a:latin typeface="Arial" charset="0"/>
              </a:defRPr>
            </a:lvl6pPr>
            <a:lvl7pPr marL="2956347" indent="-227411" eaLnBrk="0" fontAlgn="base" hangingPunct="0">
              <a:spcBef>
                <a:spcPct val="30000"/>
              </a:spcBef>
              <a:spcAft>
                <a:spcPct val="0"/>
              </a:spcAft>
              <a:defRPr sz="1200">
                <a:solidFill>
                  <a:schemeClr val="tx1"/>
                </a:solidFill>
                <a:latin typeface="Arial" charset="0"/>
              </a:defRPr>
            </a:lvl7pPr>
            <a:lvl8pPr marL="3411169" indent="-227411" eaLnBrk="0" fontAlgn="base" hangingPunct="0">
              <a:spcBef>
                <a:spcPct val="30000"/>
              </a:spcBef>
              <a:spcAft>
                <a:spcPct val="0"/>
              </a:spcAft>
              <a:defRPr sz="1200">
                <a:solidFill>
                  <a:schemeClr val="tx1"/>
                </a:solidFill>
                <a:latin typeface="Arial" charset="0"/>
              </a:defRPr>
            </a:lvl8pPr>
            <a:lvl9pPr marL="3865992" indent="-227411"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54C4915-8DF8-4921-85E1-F632930952C7}" type="slidenum">
              <a:rPr lang="en-GB" altLang="en-US" smtClean="0"/>
              <a:pPr eaLnBrk="1" hangingPunct="1">
                <a:spcBef>
                  <a:spcPct val="0"/>
                </a:spcBef>
              </a:pPr>
              <a:t>13</a:t>
            </a:fld>
            <a:endParaRPr lang="en-GB"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5970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9087" indent="-284264" eaLnBrk="0" hangingPunct="0">
              <a:spcBef>
                <a:spcPct val="30000"/>
              </a:spcBef>
              <a:defRPr sz="1200">
                <a:solidFill>
                  <a:schemeClr val="tx1"/>
                </a:solidFill>
                <a:latin typeface="Arial" charset="0"/>
              </a:defRPr>
            </a:lvl2pPr>
            <a:lvl3pPr marL="1137056" indent="-227411" eaLnBrk="0" hangingPunct="0">
              <a:spcBef>
                <a:spcPct val="30000"/>
              </a:spcBef>
              <a:defRPr sz="1200">
                <a:solidFill>
                  <a:schemeClr val="tx1"/>
                </a:solidFill>
                <a:latin typeface="Arial" charset="0"/>
              </a:defRPr>
            </a:lvl3pPr>
            <a:lvl4pPr marL="1591879" indent="-227411" eaLnBrk="0" hangingPunct="0">
              <a:spcBef>
                <a:spcPct val="30000"/>
              </a:spcBef>
              <a:defRPr sz="1200">
                <a:solidFill>
                  <a:schemeClr val="tx1"/>
                </a:solidFill>
                <a:latin typeface="Arial" charset="0"/>
              </a:defRPr>
            </a:lvl4pPr>
            <a:lvl5pPr marL="2046702" indent="-227411" eaLnBrk="0" hangingPunct="0">
              <a:spcBef>
                <a:spcPct val="30000"/>
              </a:spcBef>
              <a:defRPr sz="1200">
                <a:solidFill>
                  <a:schemeClr val="tx1"/>
                </a:solidFill>
                <a:latin typeface="Arial" charset="0"/>
              </a:defRPr>
            </a:lvl5pPr>
            <a:lvl6pPr marL="2501524" indent="-227411" eaLnBrk="0" fontAlgn="base" hangingPunct="0">
              <a:spcBef>
                <a:spcPct val="30000"/>
              </a:spcBef>
              <a:spcAft>
                <a:spcPct val="0"/>
              </a:spcAft>
              <a:defRPr sz="1200">
                <a:solidFill>
                  <a:schemeClr val="tx1"/>
                </a:solidFill>
                <a:latin typeface="Arial" charset="0"/>
              </a:defRPr>
            </a:lvl6pPr>
            <a:lvl7pPr marL="2956347" indent="-227411" eaLnBrk="0" fontAlgn="base" hangingPunct="0">
              <a:spcBef>
                <a:spcPct val="30000"/>
              </a:spcBef>
              <a:spcAft>
                <a:spcPct val="0"/>
              </a:spcAft>
              <a:defRPr sz="1200">
                <a:solidFill>
                  <a:schemeClr val="tx1"/>
                </a:solidFill>
                <a:latin typeface="Arial" charset="0"/>
              </a:defRPr>
            </a:lvl7pPr>
            <a:lvl8pPr marL="3411169" indent="-227411" eaLnBrk="0" fontAlgn="base" hangingPunct="0">
              <a:spcBef>
                <a:spcPct val="30000"/>
              </a:spcBef>
              <a:spcAft>
                <a:spcPct val="0"/>
              </a:spcAft>
              <a:defRPr sz="1200">
                <a:solidFill>
                  <a:schemeClr val="tx1"/>
                </a:solidFill>
                <a:latin typeface="Arial" charset="0"/>
              </a:defRPr>
            </a:lvl8pPr>
            <a:lvl9pPr marL="3865992" indent="-227411"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AC85461-F31E-4BD3-9F08-02629A1CD0B5}" type="slidenum">
              <a:rPr lang="en-GB" altLang="en-US" smtClean="0"/>
              <a:pPr eaLnBrk="1" hangingPunct="1">
                <a:spcBef>
                  <a:spcPct val="0"/>
                </a:spcBef>
              </a:pPr>
              <a:t>15</a:t>
            </a:fld>
            <a:endParaRPr lang="en-GB"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648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9087" indent="-284264" eaLnBrk="0" hangingPunct="0">
              <a:spcBef>
                <a:spcPct val="30000"/>
              </a:spcBef>
              <a:defRPr sz="1200">
                <a:solidFill>
                  <a:schemeClr val="tx1"/>
                </a:solidFill>
                <a:latin typeface="Arial" charset="0"/>
              </a:defRPr>
            </a:lvl2pPr>
            <a:lvl3pPr marL="1137056" indent="-227411" eaLnBrk="0" hangingPunct="0">
              <a:spcBef>
                <a:spcPct val="30000"/>
              </a:spcBef>
              <a:defRPr sz="1200">
                <a:solidFill>
                  <a:schemeClr val="tx1"/>
                </a:solidFill>
                <a:latin typeface="Arial" charset="0"/>
              </a:defRPr>
            </a:lvl3pPr>
            <a:lvl4pPr marL="1591879" indent="-227411" eaLnBrk="0" hangingPunct="0">
              <a:spcBef>
                <a:spcPct val="30000"/>
              </a:spcBef>
              <a:defRPr sz="1200">
                <a:solidFill>
                  <a:schemeClr val="tx1"/>
                </a:solidFill>
                <a:latin typeface="Arial" charset="0"/>
              </a:defRPr>
            </a:lvl4pPr>
            <a:lvl5pPr marL="2046702" indent="-227411" eaLnBrk="0" hangingPunct="0">
              <a:spcBef>
                <a:spcPct val="30000"/>
              </a:spcBef>
              <a:defRPr sz="1200">
                <a:solidFill>
                  <a:schemeClr val="tx1"/>
                </a:solidFill>
                <a:latin typeface="Arial" charset="0"/>
              </a:defRPr>
            </a:lvl5pPr>
            <a:lvl6pPr marL="2501524" indent="-227411" eaLnBrk="0" fontAlgn="base" hangingPunct="0">
              <a:spcBef>
                <a:spcPct val="30000"/>
              </a:spcBef>
              <a:spcAft>
                <a:spcPct val="0"/>
              </a:spcAft>
              <a:defRPr sz="1200">
                <a:solidFill>
                  <a:schemeClr val="tx1"/>
                </a:solidFill>
                <a:latin typeface="Arial" charset="0"/>
              </a:defRPr>
            </a:lvl6pPr>
            <a:lvl7pPr marL="2956347" indent="-227411" eaLnBrk="0" fontAlgn="base" hangingPunct="0">
              <a:spcBef>
                <a:spcPct val="30000"/>
              </a:spcBef>
              <a:spcAft>
                <a:spcPct val="0"/>
              </a:spcAft>
              <a:defRPr sz="1200">
                <a:solidFill>
                  <a:schemeClr val="tx1"/>
                </a:solidFill>
                <a:latin typeface="Arial" charset="0"/>
              </a:defRPr>
            </a:lvl7pPr>
            <a:lvl8pPr marL="3411169" indent="-227411" eaLnBrk="0" fontAlgn="base" hangingPunct="0">
              <a:spcBef>
                <a:spcPct val="30000"/>
              </a:spcBef>
              <a:spcAft>
                <a:spcPct val="0"/>
              </a:spcAft>
              <a:defRPr sz="1200">
                <a:solidFill>
                  <a:schemeClr val="tx1"/>
                </a:solidFill>
                <a:latin typeface="Arial" charset="0"/>
              </a:defRPr>
            </a:lvl8pPr>
            <a:lvl9pPr marL="3865992" indent="-227411"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E55CF4A-8E86-4893-96A5-93199026FF7A}" type="slidenum">
              <a:rPr lang="en-GB" altLang="en-US" smtClean="0"/>
              <a:pPr eaLnBrk="1" hangingPunct="1">
                <a:spcBef>
                  <a:spcPct val="0"/>
                </a:spcBef>
              </a:pPr>
              <a:t>16</a:t>
            </a:fld>
            <a:endParaRPr lang="en-GB"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87337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9087" indent="-284264" eaLnBrk="0" hangingPunct="0">
              <a:spcBef>
                <a:spcPct val="30000"/>
              </a:spcBef>
              <a:defRPr sz="1200">
                <a:solidFill>
                  <a:schemeClr val="tx1"/>
                </a:solidFill>
                <a:latin typeface="Arial" charset="0"/>
              </a:defRPr>
            </a:lvl2pPr>
            <a:lvl3pPr marL="1137056" indent="-227411" eaLnBrk="0" hangingPunct="0">
              <a:spcBef>
                <a:spcPct val="30000"/>
              </a:spcBef>
              <a:defRPr sz="1200">
                <a:solidFill>
                  <a:schemeClr val="tx1"/>
                </a:solidFill>
                <a:latin typeface="Arial" charset="0"/>
              </a:defRPr>
            </a:lvl3pPr>
            <a:lvl4pPr marL="1591879" indent="-227411" eaLnBrk="0" hangingPunct="0">
              <a:spcBef>
                <a:spcPct val="30000"/>
              </a:spcBef>
              <a:defRPr sz="1200">
                <a:solidFill>
                  <a:schemeClr val="tx1"/>
                </a:solidFill>
                <a:latin typeface="Arial" charset="0"/>
              </a:defRPr>
            </a:lvl4pPr>
            <a:lvl5pPr marL="2046702" indent="-227411" eaLnBrk="0" hangingPunct="0">
              <a:spcBef>
                <a:spcPct val="30000"/>
              </a:spcBef>
              <a:defRPr sz="1200">
                <a:solidFill>
                  <a:schemeClr val="tx1"/>
                </a:solidFill>
                <a:latin typeface="Arial" charset="0"/>
              </a:defRPr>
            </a:lvl5pPr>
            <a:lvl6pPr marL="2501524" indent="-227411" eaLnBrk="0" fontAlgn="base" hangingPunct="0">
              <a:spcBef>
                <a:spcPct val="30000"/>
              </a:spcBef>
              <a:spcAft>
                <a:spcPct val="0"/>
              </a:spcAft>
              <a:defRPr sz="1200">
                <a:solidFill>
                  <a:schemeClr val="tx1"/>
                </a:solidFill>
                <a:latin typeface="Arial" charset="0"/>
              </a:defRPr>
            </a:lvl6pPr>
            <a:lvl7pPr marL="2956347" indent="-227411" eaLnBrk="0" fontAlgn="base" hangingPunct="0">
              <a:spcBef>
                <a:spcPct val="30000"/>
              </a:spcBef>
              <a:spcAft>
                <a:spcPct val="0"/>
              </a:spcAft>
              <a:defRPr sz="1200">
                <a:solidFill>
                  <a:schemeClr val="tx1"/>
                </a:solidFill>
                <a:latin typeface="Arial" charset="0"/>
              </a:defRPr>
            </a:lvl7pPr>
            <a:lvl8pPr marL="3411169" indent="-227411" eaLnBrk="0" fontAlgn="base" hangingPunct="0">
              <a:spcBef>
                <a:spcPct val="30000"/>
              </a:spcBef>
              <a:spcAft>
                <a:spcPct val="0"/>
              </a:spcAft>
              <a:defRPr sz="1200">
                <a:solidFill>
                  <a:schemeClr val="tx1"/>
                </a:solidFill>
                <a:latin typeface="Arial" charset="0"/>
              </a:defRPr>
            </a:lvl8pPr>
            <a:lvl9pPr marL="3865992" indent="-227411"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1D1867E-6EBF-45E8-A8E2-F3EFA04DBBBE}" type="slidenum">
              <a:rPr lang="en-GB" altLang="en-US" smtClean="0"/>
              <a:pPr eaLnBrk="1" hangingPunct="1">
                <a:spcBef>
                  <a:spcPct val="0"/>
                </a:spcBef>
              </a:pPr>
              <a:t>17</a:t>
            </a:fld>
            <a:endParaRPr lang="en-GB" alt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3832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9087" indent="-284264" eaLnBrk="0" hangingPunct="0">
              <a:spcBef>
                <a:spcPct val="30000"/>
              </a:spcBef>
              <a:defRPr sz="1200">
                <a:solidFill>
                  <a:schemeClr val="tx1"/>
                </a:solidFill>
                <a:latin typeface="Arial" charset="0"/>
              </a:defRPr>
            </a:lvl2pPr>
            <a:lvl3pPr marL="1137056" indent="-227411" eaLnBrk="0" hangingPunct="0">
              <a:spcBef>
                <a:spcPct val="30000"/>
              </a:spcBef>
              <a:defRPr sz="1200">
                <a:solidFill>
                  <a:schemeClr val="tx1"/>
                </a:solidFill>
                <a:latin typeface="Arial" charset="0"/>
              </a:defRPr>
            </a:lvl3pPr>
            <a:lvl4pPr marL="1591879" indent="-227411" eaLnBrk="0" hangingPunct="0">
              <a:spcBef>
                <a:spcPct val="30000"/>
              </a:spcBef>
              <a:defRPr sz="1200">
                <a:solidFill>
                  <a:schemeClr val="tx1"/>
                </a:solidFill>
                <a:latin typeface="Arial" charset="0"/>
              </a:defRPr>
            </a:lvl4pPr>
            <a:lvl5pPr marL="2046702" indent="-227411" eaLnBrk="0" hangingPunct="0">
              <a:spcBef>
                <a:spcPct val="30000"/>
              </a:spcBef>
              <a:defRPr sz="1200">
                <a:solidFill>
                  <a:schemeClr val="tx1"/>
                </a:solidFill>
                <a:latin typeface="Arial" charset="0"/>
              </a:defRPr>
            </a:lvl5pPr>
            <a:lvl6pPr marL="2501524" indent="-227411" eaLnBrk="0" fontAlgn="base" hangingPunct="0">
              <a:spcBef>
                <a:spcPct val="30000"/>
              </a:spcBef>
              <a:spcAft>
                <a:spcPct val="0"/>
              </a:spcAft>
              <a:defRPr sz="1200">
                <a:solidFill>
                  <a:schemeClr val="tx1"/>
                </a:solidFill>
                <a:latin typeface="Arial" charset="0"/>
              </a:defRPr>
            </a:lvl6pPr>
            <a:lvl7pPr marL="2956347" indent="-227411" eaLnBrk="0" fontAlgn="base" hangingPunct="0">
              <a:spcBef>
                <a:spcPct val="30000"/>
              </a:spcBef>
              <a:spcAft>
                <a:spcPct val="0"/>
              </a:spcAft>
              <a:defRPr sz="1200">
                <a:solidFill>
                  <a:schemeClr val="tx1"/>
                </a:solidFill>
                <a:latin typeface="Arial" charset="0"/>
              </a:defRPr>
            </a:lvl7pPr>
            <a:lvl8pPr marL="3411169" indent="-227411" eaLnBrk="0" fontAlgn="base" hangingPunct="0">
              <a:spcBef>
                <a:spcPct val="30000"/>
              </a:spcBef>
              <a:spcAft>
                <a:spcPct val="0"/>
              </a:spcAft>
              <a:defRPr sz="1200">
                <a:solidFill>
                  <a:schemeClr val="tx1"/>
                </a:solidFill>
                <a:latin typeface="Arial" charset="0"/>
              </a:defRPr>
            </a:lvl8pPr>
            <a:lvl9pPr marL="3865992" indent="-227411"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8BDA7DC-D381-4CB9-8D4F-5744F3611E64}" type="slidenum">
              <a:rPr lang="en-GB" altLang="en-US" smtClean="0"/>
              <a:pPr eaLnBrk="1" hangingPunct="1">
                <a:spcBef>
                  <a:spcPct val="0"/>
                </a:spcBef>
              </a:pPr>
              <a:t>18</a:t>
            </a:fld>
            <a:endParaRPr lang="en-GB" alt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2980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9087" indent="-284264" eaLnBrk="0" hangingPunct="0">
              <a:spcBef>
                <a:spcPct val="30000"/>
              </a:spcBef>
              <a:defRPr sz="1200">
                <a:solidFill>
                  <a:schemeClr val="tx1"/>
                </a:solidFill>
                <a:latin typeface="Arial" charset="0"/>
              </a:defRPr>
            </a:lvl2pPr>
            <a:lvl3pPr marL="1137056" indent="-227411" eaLnBrk="0" hangingPunct="0">
              <a:spcBef>
                <a:spcPct val="30000"/>
              </a:spcBef>
              <a:defRPr sz="1200">
                <a:solidFill>
                  <a:schemeClr val="tx1"/>
                </a:solidFill>
                <a:latin typeface="Arial" charset="0"/>
              </a:defRPr>
            </a:lvl3pPr>
            <a:lvl4pPr marL="1591879" indent="-227411" eaLnBrk="0" hangingPunct="0">
              <a:spcBef>
                <a:spcPct val="30000"/>
              </a:spcBef>
              <a:defRPr sz="1200">
                <a:solidFill>
                  <a:schemeClr val="tx1"/>
                </a:solidFill>
                <a:latin typeface="Arial" charset="0"/>
              </a:defRPr>
            </a:lvl4pPr>
            <a:lvl5pPr marL="2046702" indent="-227411" eaLnBrk="0" hangingPunct="0">
              <a:spcBef>
                <a:spcPct val="30000"/>
              </a:spcBef>
              <a:defRPr sz="1200">
                <a:solidFill>
                  <a:schemeClr val="tx1"/>
                </a:solidFill>
                <a:latin typeface="Arial" charset="0"/>
              </a:defRPr>
            </a:lvl5pPr>
            <a:lvl6pPr marL="2501524" indent="-227411" eaLnBrk="0" fontAlgn="base" hangingPunct="0">
              <a:spcBef>
                <a:spcPct val="30000"/>
              </a:spcBef>
              <a:spcAft>
                <a:spcPct val="0"/>
              </a:spcAft>
              <a:defRPr sz="1200">
                <a:solidFill>
                  <a:schemeClr val="tx1"/>
                </a:solidFill>
                <a:latin typeface="Arial" charset="0"/>
              </a:defRPr>
            </a:lvl6pPr>
            <a:lvl7pPr marL="2956347" indent="-227411" eaLnBrk="0" fontAlgn="base" hangingPunct="0">
              <a:spcBef>
                <a:spcPct val="30000"/>
              </a:spcBef>
              <a:spcAft>
                <a:spcPct val="0"/>
              </a:spcAft>
              <a:defRPr sz="1200">
                <a:solidFill>
                  <a:schemeClr val="tx1"/>
                </a:solidFill>
                <a:latin typeface="Arial" charset="0"/>
              </a:defRPr>
            </a:lvl7pPr>
            <a:lvl8pPr marL="3411169" indent="-227411" eaLnBrk="0" fontAlgn="base" hangingPunct="0">
              <a:spcBef>
                <a:spcPct val="30000"/>
              </a:spcBef>
              <a:spcAft>
                <a:spcPct val="0"/>
              </a:spcAft>
              <a:defRPr sz="1200">
                <a:solidFill>
                  <a:schemeClr val="tx1"/>
                </a:solidFill>
                <a:latin typeface="Arial" charset="0"/>
              </a:defRPr>
            </a:lvl8pPr>
            <a:lvl9pPr marL="3865992" indent="-227411"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D180EC4-0D06-4382-A47D-157C1BF1B590}" type="slidenum">
              <a:rPr lang="en-GB" altLang="en-US" smtClean="0"/>
              <a:pPr eaLnBrk="1" hangingPunct="1">
                <a:spcBef>
                  <a:spcPct val="0"/>
                </a:spcBef>
              </a:pPr>
              <a:t>19</a:t>
            </a:fld>
            <a:endParaRPr lang="en-GB"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39587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9087" indent="-284264" eaLnBrk="0" hangingPunct="0">
              <a:spcBef>
                <a:spcPct val="30000"/>
              </a:spcBef>
              <a:defRPr sz="1200">
                <a:solidFill>
                  <a:schemeClr val="tx1"/>
                </a:solidFill>
                <a:latin typeface="Arial" charset="0"/>
              </a:defRPr>
            </a:lvl2pPr>
            <a:lvl3pPr marL="1137056" indent="-227411" eaLnBrk="0" hangingPunct="0">
              <a:spcBef>
                <a:spcPct val="30000"/>
              </a:spcBef>
              <a:defRPr sz="1200">
                <a:solidFill>
                  <a:schemeClr val="tx1"/>
                </a:solidFill>
                <a:latin typeface="Arial" charset="0"/>
              </a:defRPr>
            </a:lvl3pPr>
            <a:lvl4pPr marL="1591879" indent="-227411" eaLnBrk="0" hangingPunct="0">
              <a:spcBef>
                <a:spcPct val="30000"/>
              </a:spcBef>
              <a:defRPr sz="1200">
                <a:solidFill>
                  <a:schemeClr val="tx1"/>
                </a:solidFill>
                <a:latin typeface="Arial" charset="0"/>
              </a:defRPr>
            </a:lvl4pPr>
            <a:lvl5pPr marL="2046702" indent="-227411" eaLnBrk="0" hangingPunct="0">
              <a:spcBef>
                <a:spcPct val="30000"/>
              </a:spcBef>
              <a:defRPr sz="1200">
                <a:solidFill>
                  <a:schemeClr val="tx1"/>
                </a:solidFill>
                <a:latin typeface="Arial" charset="0"/>
              </a:defRPr>
            </a:lvl5pPr>
            <a:lvl6pPr marL="2501524" indent="-227411" eaLnBrk="0" fontAlgn="base" hangingPunct="0">
              <a:spcBef>
                <a:spcPct val="30000"/>
              </a:spcBef>
              <a:spcAft>
                <a:spcPct val="0"/>
              </a:spcAft>
              <a:defRPr sz="1200">
                <a:solidFill>
                  <a:schemeClr val="tx1"/>
                </a:solidFill>
                <a:latin typeface="Arial" charset="0"/>
              </a:defRPr>
            </a:lvl6pPr>
            <a:lvl7pPr marL="2956347" indent="-227411" eaLnBrk="0" fontAlgn="base" hangingPunct="0">
              <a:spcBef>
                <a:spcPct val="30000"/>
              </a:spcBef>
              <a:spcAft>
                <a:spcPct val="0"/>
              </a:spcAft>
              <a:defRPr sz="1200">
                <a:solidFill>
                  <a:schemeClr val="tx1"/>
                </a:solidFill>
                <a:latin typeface="Arial" charset="0"/>
              </a:defRPr>
            </a:lvl7pPr>
            <a:lvl8pPr marL="3411169" indent="-227411" eaLnBrk="0" fontAlgn="base" hangingPunct="0">
              <a:spcBef>
                <a:spcPct val="30000"/>
              </a:spcBef>
              <a:spcAft>
                <a:spcPct val="0"/>
              </a:spcAft>
              <a:defRPr sz="1200">
                <a:solidFill>
                  <a:schemeClr val="tx1"/>
                </a:solidFill>
                <a:latin typeface="Arial" charset="0"/>
              </a:defRPr>
            </a:lvl8pPr>
            <a:lvl9pPr marL="3865992" indent="-227411"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736EE48-D4AB-43B1-B17F-E14623D840A2}" type="slidenum">
              <a:rPr kumimoji="0" lang="en-GB"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24</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2902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39087" indent="-284264" eaLnBrk="0" hangingPunct="0">
              <a:spcBef>
                <a:spcPct val="30000"/>
              </a:spcBef>
              <a:defRPr sz="1200">
                <a:solidFill>
                  <a:schemeClr val="tx1"/>
                </a:solidFill>
                <a:latin typeface="Arial" charset="0"/>
              </a:defRPr>
            </a:lvl2pPr>
            <a:lvl3pPr marL="1137056" indent="-227411" eaLnBrk="0" hangingPunct="0">
              <a:spcBef>
                <a:spcPct val="30000"/>
              </a:spcBef>
              <a:defRPr sz="1200">
                <a:solidFill>
                  <a:schemeClr val="tx1"/>
                </a:solidFill>
                <a:latin typeface="Arial" charset="0"/>
              </a:defRPr>
            </a:lvl3pPr>
            <a:lvl4pPr marL="1591879" indent="-227411" eaLnBrk="0" hangingPunct="0">
              <a:spcBef>
                <a:spcPct val="30000"/>
              </a:spcBef>
              <a:defRPr sz="1200">
                <a:solidFill>
                  <a:schemeClr val="tx1"/>
                </a:solidFill>
                <a:latin typeface="Arial" charset="0"/>
              </a:defRPr>
            </a:lvl4pPr>
            <a:lvl5pPr marL="2046702" indent="-227411" eaLnBrk="0" hangingPunct="0">
              <a:spcBef>
                <a:spcPct val="30000"/>
              </a:spcBef>
              <a:defRPr sz="1200">
                <a:solidFill>
                  <a:schemeClr val="tx1"/>
                </a:solidFill>
                <a:latin typeface="Arial" charset="0"/>
              </a:defRPr>
            </a:lvl5pPr>
            <a:lvl6pPr marL="2501524" indent="-227411" eaLnBrk="0" fontAlgn="base" hangingPunct="0">
              <a:spcBef>
                <a:spcPct val="30000"/>
              </a:spcBef>
              <a:spcAft>
                <a:spcPct val="0"/>
              </a:spcAft>
              <a:defRPr sz="1200">
                <a:solidFill>
                  <a:schemeClr val="tx1"/>
                </a:solidFill>
                <a:latin typeface="Arial" charset="0"/>
              </a:defRPr>
            </a:lvl6pPr>
            <a:lvl7pPr marL="2956347" indent="-227411" eaLnBrk="0" fontAlgn="base" hangingPunct="0">
              <a:spcBef>
                <a:spcPct val="30000"/>
              </a:spcBef>
              <a:spcAft>
                <a:spcPct val="0"/>
              </a:spcAft>
              <a:defRPr sz="1200">
                <a:solidFill>
                  <a:schemeClr val="tx1"/>
                </a:solidFill>
                <a:latin typeface="Arial" charset="0"/>
              </a:defRPr>
            </a:lvl7pPr>
            <a:lvl8pPr marL="3411169" indent="-227411" eaLnBrk="0" fontAlgn="base" hangingPunct="0">
              <a:spcBef>
                <a:spcPct val="30000"/>
              </a:spcBef>
              <a:spcAft>
                <a:spcPct val="0"/>
              </a:spcAft>
              <a:defRPr sz="1200">
                <a:solidFill>
                  <a:schemeClr val="tx1"/>
                </a:solidFill>
                <a:latin typeface="Arial" charset="0"/>
              </a:defRPr>
            </a:lvl8pPr>
            <a:lvl9pPr marL="3865992" indent="-227411"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736EE48-D4AB-43B1-B17F-E14623D840A2}" type="slidenum">
              <a:rPr lang="en-GB" altLang="en-US" smtClean="0"/>
              <a:pPr eaLnBrk="1" hangingPunct="1">
                <a:spcBef>
                  <a:spcPct val="0"/>
                </a:spcBef>
              </a:pPr>
              <a:t>25</a:t>
            </a:fld>
            <a:endParaRPr lang="en-GB"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097909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5D98C64-90D3-4967-85D9-1E895C6EA6CE}" type="datetimeFigureOut">
              <a:rPr lang="en-GB" smtClean="0"/>
              <a:t>15/04/2024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37400A-5385-4E68-941C-88AB17BC58F6}" type="slidenum">
              <a:rPr lang="en-GB" smtClean="0"/>
              <a:t>‹#›</a:t>
            </a:fld>
            <a:endParaRPr lang="en-GB" dirty="0"/>
          </a:p>
        </p:txBody>
      </p:sp>
    </p:spTree>
    <p:extLst>
      <p:ext uri="{BB962C8B-B14F-4D97-AF65-F5344CB8AC3E}">
        <p14:creationId xmlns:p14="http://schemas.microsoft.com/office/powerpoint/2010/main" val="352048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D98C64-90D3-4967-85D9-1E895C6EA6CE}" type="datetimeFigureOut">
              <a:rPr lang="en-GB" smtClean="0"/>
              <a:t>15/04/2024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37400A-5385-4E68-941C-88AB17BC58F6}" type="slidenum">
              <a:rPr lang="en-GB" smtClean="0"/>
              <a:t>‹#›</a:t>
            </a:fld>
            <a:endParaRPr lang="en-GB" dirty="0"/>
          </a:p>
        </p:txBody>
      </p:sp>
    </p:spTree>
    <p:extLst>
      <p:ext uri="{BB962C8B-B14F-4D97-AF65-F5344CB8AC3E}">
        <p14:creationId xmlns:p14="http://schemas.microsoft.com/office/powerpoint/2010/main" val="3569642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D98C64-90D3-4967-85D9-1E895C6EA6CE}" type="datetimeFigureOut">
              <a:rPr lang="en-GB" smtClean="0"/>
              <a:t>15/04/2024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37400A-5385-4E68-941C-88AB17BC58F6}" type="slidenum">
              <a:rPr lang="en-GB" smtClean="0"/>
              <a:t>‹#›</a:t>
            </a:fld>
            <a:endParaRPr lang="en-GB" dirty="0"/>
          </a:p>
        </p:txBody>
      </p:sp>
    </p:spTree>
    <p:extLst>
      <p:ext uri="{BB962C8B-B14F-4D97-AF65-F5344CB8AC3E}">
        <p14:creationId xmlns:p14="http://schemas.microsoft.com/office/powerpoint/2010/main" val="3783092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4E25433B-DA62-406F-B677-AB960B00572E}" type="slidenum">
              <a:rPr lang="en-GB"/>
              <a:pPr>
                <a:defRPr/>
              </a:pPr>
              <a:t>‹#›</a:t>
            </a:fld>
            <a:endParaRPr lang="en-GB"/>
          </a:p>
        </p:txBody>
      </p:sp>
    </p:spTree>
    <p:extLst>
      <p:ext uri="{BB962C8B-B14F-4D97-AF65-F5344CB8AC3E}">
        <p14:creationId xmlns:p14="http://schemas.microsoft.com/office/powerpoint/2010/main" val="2264229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EAB7A44-2A82-4481-95D8-6CD162FC5A4D}" type="slidenum">
              <a:rPr lang="en-GB"/>
              <a:pPr>
                <a:defRPr/>
              </a:pPr>
              <a:t>‹#›</a:t>
            </a:fld>
            <a:endParaRPr lang="en-GB"/>
          </a:p>
        </p:txBody>
      </p:sp>
    </p:spTree>
    <p:extLst>
      <p:ext uri="{BB962C8B-B14F-4D97-AF65-F5344CB8AC3E}">
        <p14:creationId xmlns:p14="http://schemas.microsoft.com/office/powerpoint/2010/main" val="288187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5D98C64-90D3-4967-85D9-1E895C6EA6CE}" type="datetimeFigureOut">
              <a:rPr lang="en-GB" smtClean="0"/>
              <a:t>15/04/2024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37400A-5385-4E68-941C-88AB17BC58F6}" type="slidenum">
              <a:rPr lang="en-GB" smtClean="0"/>
              <a:t>‹#›</a:t>
            </a:fld>
            <a:endParaRPr lang="en-GB" dirty="0"/>
          </a:p>
        </p:txBody>
      </p:sp>
    </p:spTree>
    <p:extLst>
      <p:ext uri="{BB962C8B-B14F-4D97-AF65-F5344CB8AC3E}">
        <p14:creationId xmlns:p14="http://schemas.microsoft.com/office/powerpoint/2010/main" val="216331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D98C64-90D3-4967-85D9-1E895C6EA6CE}" type="datetimeFigureOut">
              <a:rPr lang="en-GB" smtClean="0"/>
              <a:t>15/04/2024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37400A-5385-4E68-941C-88AB17BC58F6}" type="slidenum">
              <a:rPr lang="en-GB" smtClean="0"/>
              <a:t>‹#›</a:t>
            </a:fld>
            <a:endParaRPr lang="en-GB" dirty="0"/>
          </a:p>
        </p:txBody>
      </p:sp>
    </p:spTree>
    <p:extLst>
      <p:ext uri="{BB962C8B-B14F-4D97-AF65-F5344CB8AC3E}">
        <p14:creationId xmlns:p14="http://schemas.microsoft.com/office/powerpoint/2010/main" val="3376615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5D98C64-90D3-4967-85D9-1E895C6EA6CE}" type="datetimeFigureOut">
              <a:rPr lang="en-GB" smtClean="0"/>
              <a:t>15/04/2024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37400A-5385-4E68-941C-88AB17BC58F6}" type="slidenum">
              <a:rPr lang="en-GB" smtClean="0"/>
              <a:t>‹#›</a:t>
            </a:fld>
            <a:endParaRPr lang="en-GB" dirty="0"/>
          </a:p>
        </p:txBody>
      </p:sp>
    </p:spTree>
    <p:extLst>
      <p:ext uri="{BB962C8B-B14F-4D97-AF65-F5344CB8AC3E}">
        <p14:creationId xmlns:p14="http://schemas.microsoft.com/office/powerpoint/2010/main" val="628331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5D98C64-90D3-4967-85D9-1E895C6EA6CE}" type="datetimeFigureOut">
              <a:rPr lang="en-GB" smtClean="0"/>
              <a:t>15/04/2024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37400A-5385-4E68-941C-88AB17BC58F6}" type="slidenum">
              <a:rPr lang="en-GB" smtClean="0"/>
              <a:t>‹#›</a:t>
            </a:fld>
            <a:endParaRPr lang="en-GB" dirty="0"/>
          </a:p>
        </p:txBody>
      </p:sp>
    </p:spTree>
    <p:extLst>
      <p:ext uri="{BB962C8B-B14F-4D97-AF65-F5344CB8AC3E}">
        <p14:creationId xmlns:p14="http://schemas.microsoft.com/office/powerpoint/2010/main" val="2332296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5D98C64-90D3-4967-85D9-1E895C6EA6CE}" type="datetimeFigureOut">
              <a:rPr lang="en-GB" smtClean="0"/>
              <a:t>15/04/2024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37400A-5385-4E68-941C-88AB17BC58F6}" type="slidenum">
              <a:rPr lang="en-GB" smtClean="0"/>
              <a:t>‹#›</a:t>
            </a:fld>
            <a:endParaRPr lang="en-GB" dirty="0"/>
          </a:p>
        </p:txBody>
      </p:sp>
    </p:spTree>
    <p:extLst>
      <p:ext uri="{BB962C8B-B14F-4D97-AF65-F5344CB8AC3E}">
        <p14:creationId xmlns:p14="http://schemas.microsoft.com/office/powerpoint/2010/main" val="308211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D98C64-90D3-4967-85D9-1E895C6EA6CE}" type="datetimeFigureOut">
              <a:rPr lang="en-GB" smtClean="0"/>
              <a:t>15/04/2024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37400A-5385-4E68-941C-88AB17BC58F6}" type="slidenum">
              <a:rPr lang="en-GB" smtClean="0"/>
              <a:t>‹#›</a:t>
            </a:fld>
            <a:endParaRPr lang="en-GB" dirty="0"/>
          </a:p>
        </p:txBody>
      </p:sp>
    </p:spTree>
    <p:extLst>
      <p:ext uri="{BB962C8B-B14F-4D97-AF65-F5344CB8AC3E}">
        <p14:creationId xmlns:p14="http://schemas.microsoft.com/office/powerpoint/2010/main" val="661033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D98C64-90D3-4967-85D9-1E895C6EA6CE}" type="datetimeFigureOut">
              <a:rPr lang="en-GB" smtClean="0"/>
              <a:t>15/04/2024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37400A-5385-4E68-941C-88AB17BC58F6}" type="slidenum">
              <a:rPr lang="en-GB" smtClean="0"/>
              <a:t>‹#›</a:t>
            </a:fld>
            <a:endParaRPr lang="en-GB" dirty="0"/>
          </a:p>
        </p:txBody>
      </p:sp>
    </p:spTree>
    <p:extLst>
      <p:ext uri="{BB962C8B-B14F-4D97-AF65-F5344CB8AC3E}">
        <p14:creationId xmlns:p14="http://schemas.microsoft.com/office/powerpoint/2010/main" val="293244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D98C64-90D3-4967-85D9-1E895C6EA6CE}" type="datetimeFigureOut">
              <a:rPr lang="en-GB" smtClean="0"/>
              <a:t>15/04/2024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37400A-5385-4E68-941C-88AB17BC58F6}" type="slidenum">
              <a:rPr lang="en-GB" smtClean="0"/>
              <a:t>‹#›</a:t>
            </a:fld>
            <a:endParaRPr lang="en-GB" dirty="0"/>
          </a:p>
        </p:txBody>
      </p:sp>
    </p:spTree>
    <p:extLst>
      <p:ext uri="{BB962C8B-B14F-4D97-AF65-F5344CB8AC3E}">
        <p14:creationId xmlns:p14="http://schemas.microsoft.com/office/powerpoint/2010/main" val="1050095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98C64-90D3-4967-85D9-1E895C6EA6CE}" type="datetimeFigureOut">
              <a:rPr lang="en-GB" smtClean="0"/>
              <a:t>15/04/2024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7400A-5385-4E68-941C-88AB17BC58F6}" type="slidenum">
              <a:rPr lang="en-GB" smtClean="0"/>
              <a:t>‹#›</a:t>
            </a:fld>
            <a:endParaRPr lang="en-GB" dirty="0"/>
          </a:p>
        </p:txBody>
      </p:sp>
    </p:spTree>
    <p:extLst>
      <p:ext uri="{BB962C8B-B14F-4D97-AF65-F5344CB8AC3E}">
        <p14:creationId xmlns:p14="http://schemas.microsoft.com/office/powerpoint/2010/main" val="4277732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2.jpeg"/><Relationship Id="rId11" Type="http://schemas.openxmlformats.org/officeDocument/2006/relationships/image" Target="../media/image27.gif"/><Relationship Id="rId5" Type="http://schemas.openxmlformats.org/officeDocument/2006/relationships/image" Target="../media/image21.png"/><Relationship Id="rId10" Type="http://schemas.openxmlformats.org/officeDocument/2006/relationships/image" Target="../media/image26.gif"/><Relationship Id="rId4" Type="http://schemas.openxmlformats.org/officeDocument/2006/relationships/image" Target="../media/image20.jpe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5.png"/><Relationship Id="rId4" Type="http://schemas.openxmlformats.org/officeDocument/2006/relationships/image" Target="../media/image34.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5.png"/><Relationship Id="rId4" Type="http://schemas.openxmlformats.org/officeDocument/2006/relationships/image" Target="../media/image41.jpe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1.wdp"/><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2.png"/><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1663" y="5301208"/>
            <a:ext cx="9132337" cy="1322615"/>
          </a:xfrm>
          <a:prstGeom prst="rect">
            <a:avLst/>
          </a:prstGeom>
        </p:spPr>
      </p:pic>
      <p:sp>
        <p:nvSpPr>
          <p:cNvPr id="7" name="Content Placeholder 2"/>
          <p:cNvSpPr txBox="1">
            <a:spLocks/>
          </p:cNvSpPr>
          <p:nvPr/>
        </p:nvSpPr>
        <p:spPr>
          <a:xfrm>
            <a:off x="1088650" y="1598017"/>
            <a:ext cx="7231034" cy="33671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100" dirty="0"/>
          </a:p>
        </p:txBody>
      </p:sp>
      <p:sp>
        <p:nvSpPr>
          <p:cNvPr id="3" name="TextBox 2">
            <a:extLst>
              <a:ext uri="{FF2B5EF4-FFF2-40B4-BE49-F238E27FC236}">
                <a16:creationId xmlns:a16="http://schemas.microsoft.com/office/drawing/2014/main" id="{85849D66-7B1C-4829-2582-D3577E37B135}"/>
              </a:ext>
            </a:extLst>
          </p:cNvPr>
          <p:cNvSpPr txBox="1"/>
          <p:nvPr/>
        </p:nvSpPr>
        <p:spPr>
          <a:xfrm>
            <a:off x="275996" y="1641808"/>
            <a:ext cx="7824672" cy="507831"/>
          </a:xfrm>
          <a:prstGeom prst="rect">
            <a:avLst/>
          </a:prstGeom>
          <a:noFill/>
        </p:spPr>
        <p:txBody>
          <a:bodyPr wrap="square">
            <a:spAutoFit/>
          </a:bodyPr>
          <a:lstStyle/>
          <a:p>
            <a:r>
              <a:rPr lang="en-US" sz="1350" dirty="0">
                <a:solidFill>
                  <a:srgbClr val="000000"/>
                </a:solidFill>
                <a:latin typeface="Calibri" panose="020F0502020204030204" pitchFamily="34" charset="0"/>
              </a:rPr>
              <a:t/>
            </a:r>
            <a:br>
              <a:rPr lang="en-US" sz="1350" dirty="0">
                <a:solidFill>
                  <a:srgbClr val="000000"/>
                </a:solidFill>
                <a:latin typeface="Calibri" panose="020F0502020204030204" pitchFamily="34" charset="0"/>
              </a:rPr>
            </a:br>
            <a:endParaRPr lang="en-GB" sz="1350" dirty="0"/>
          </a:p>
        </p:txBody>
      </p:sp>
      <p:sp>
        <p:nvSpPr>
          <p:cNvPr id="2" name="TextBox 1">
            <a:extLst>
              <a:ext uri="{FF2B5EF4-FFF2-40B4-BE49-F238E27FC236}">
                <a16:creationId xmlns:a16="http://schemas.microsoft.com/office/drawing/2014/main" id="{5C2A2117-310E-2416-A786-4A63A291E66D}"/>
              </a:ext>
            </a:extLst>
          </p:cNvPr>
          <p:cNvSpPr txBox="1"/>
          <p:nvPr/>
        </p:nvSpPr>
        <p:spPr>
          <a:xfrm>
            <a:off x="1507332" y="1108045"/>
            <a:ext cx="5762149" cy="507831"/>
          </a:xfrm>
          <a:prstGeom prst="rect">
            <a:avLst/>
          </a:prstGeom>
          <a:noFill/>
        </p:spPr>
        <p:txBody>
          <a:bodyPr wrap="square">
            <a:spAutoFit/>
          </a:bodyPr>
          <a:lstStyle/>
          <a:p>
            <a:r>
              <a:rPr lang="en-US" sz="1350" dirty="0">
                <a:solidFill>
                  <a:srgbClr val="000000"/>
                </a:solidFill>
                <a:latin typeface="Calibri" panose="020F0502020204030204" pitchFamily="34" charset="0"/>
              </a:rPr>
              <a:t/>
            </a:r>
            <a:br>
              <a:rPr lang="en-US" sz="1350" dirty="0">
                <a:solidFill>
                  <a:srgbClr val="000000"/>
                </a:solidFill>
                <a:latin typeface="Calibri" panose="020F0502020204030204" pitchFamily="34" charset="0"/>
              </a:rPr>
            </a:br>
            <a:endParaRPr lang="en-GB" sz="1350" dirty="0"/>
          </a:p>
        </p:txBody>
      </p:sp>
      <p:pic>
        <p:nvPicPr>
          <p:cNvPr id="1026" name="Picture 2" descr="https://theapprenticeacademy.co.uk/wp-content/uploads/2018/02/Offsted-Good-Provi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910722" y="90893"/>
            <a:ext cx="7529213" cy="1853594"/>
          </a:xfrm>
          <a:prstGeom prst="rect">
            <a:avLst/>
          </a:prstGeom>
        </p:spPr>
      </p:pic>
      <p:pic>
        <p:nvPicPr>
          <p:cNvPr id="6" name="Picture 5"/>
          <p:cNvPicPr>
            <a:picLocks noChangeAspect="1"/>
          </p:cNvPicPr>
          <p:nvPr/>
        </p:nvPicPr>
        <p:blipFill>
          <a:blip r:embed="rId5"/>
          <a:stretch>
            <a:fillRect/>
          </a:stretch>
        </p:blipFill>
        <p:spPr>
          <a:xfrm>
            <a:off x="-11938" y="1581622"/>
            <a:ext cx="9138696" cy="4267570"/>
          </a:xfrm>
          <a:prstGeom prst="rect">
            <a:avLst/>
          </a:prstGeom>
        </p:spPr>
      </p:pic>
      <p:pic>
        <p:nvPicPr>
          <p:cNvPr id="11" name="Picture 10">
            <a:extLst>
              <a:ext uri="{FF2B5EF4-FFF2-40B4-BE49-F238E27FC236}">
                <a16:creationId xmlns:a16="http://schemas.microsoft.com/office/drawing/2014/main" id="{59823217-402D-46AC-8E27-D0DB3C9930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986849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23" y="274638"/>
            <a:ext cx="9132337" cy="1143000"/>
          </a:xfrm>
        </p:spPr>
        <p:txBody>
          <a:bodyPr/>
          <a:lstStyle/>
          <a:p>
            <a:r>
              <a:rPr lang="en-US" dirty="0"/>
              <a:t>Induction and Liaison</a:t>
            </a:r>
            <a:endParaRPr lang="en-GB" dirty="0"/>
          </a:p>
        </p:txBody>
      </p:sp>
      <p:sp>
        <p:nvSpPr>
          <p:cNvPr id="5" name="Rectangle 3"/>
          <p:cNvSpPr txBox="1">
            <a:spLocks noChangeArrowheads="1"/>
          </p:cNvSpPr>
          <p:nvPr/>
        </p:nvSpPr>
        <p:spPr>
          <a:xfrm>
            <a:off x="827584" y="1384185"/>
            <a:ext cx="7704856" cy="43204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GB" altLang="en-US" sz="2800" dirty="0">
                <a:effectLst>
                  <a:outerShdw blurRad="38100" dist="38100" dir="2700000" algn="tl">
                    <a:schemeClr val="bg1">
                      <a:alpha val="43000"/>
                    </a:schemeClr>
                  </a:outerShdw>
                </a:effectLst>
                <a:latin typeface="+mj-lt"/>
                <a:cs typeface="Aharoni" panose="02010803020104030203" pitchFamily="2" charset="-79"/>
              </a:rPr>
              <a:t>Visits by staff to Primary feeders including assemblies and key events, parents evenings</a:t>
            </a:r>
          </a:p>
          <a:p>
            <a:pPr>
              <a:lnSpc>
                <a:spcPct val="90000"/>
              </a:lnSpc>
            </a:pPr>
            <a:r>
              <a:rPr lang="en-GB" altLang="en-US" sz="2800" dirty="0">
                <a:effectLst>
                  <a:outerShdw blurRad="38100" dist="38100" dir="2700000" algn="tl">
                    <a:schemeClr val="bg1">
                      <a:alpha val="43000"/>
                    </a:schemeClr>
                  </a:outerShdw>
                </a:effectLst>
                <a:latin typeface="+mj-lt"/>
                <a:cs typeface="Aharoni" panose="02010803020104030203" pitchFamily="2" charset="-79"/>
              </a:rPr>
              <a:t>Sports leaders to run and support Primary events</a:t>
            </a:r>
          </a:p>
          <a:p>
            <a:pPr>
              <a:lnSpc>
                <a:spcPct val="90000"/>
              </a:lnSpc>
            </a:pPr>
            <a:r>
              <a:rPr lang="en-GB" altLang="en-US" sz="2800" dirty="0">
                <a:effectLst>
                  <a:outerShdw blurRad="38100" dist="38100" dir="2700000" algn="tl">
                    <a:schemeClr val="bg1">
                      <a:alpha val="43000"/>
                    </a:schemeClr>
                  </a:outerShdw>
                </a:effectLst>
                <a:latin typeface="+mj-lt"/>
                <a:cs typeface="Aharoni" panose="02010803020104030203" pitchFamily="2" charset="-79"/>
              </a:rPr>
              <a:t>Key staff to meet Year 6 and liaise with their class teachers, including Head of Year and </a:t>
            </a:r>
            <a:r>
              <a:rPr lang="en-GB" altLang="en-US" sz="2800" dirty="0" err="1">
                <a:effectLst>
                  <a:outerShdw blurRad="38100" dist="38100" dir="2700000" algn="tl">
                    <a:schemeClr val="bg1">
                      <a:alpha val="43000"/>
                    </a:schemeClr>
                  </a:outerShdw>
                </a:effectLst>
                <a:latin typeface="+mj-lt"/>
                <a:cs typeface="Aharoni" panose="02010803020104030203" pitchFamily="2" charset="-79"/>
              </a:rPr>
              <a:t>SENDCo</a:t>
            </a:r>
            <a:endParaRPr lang="en-GB" altLang="en-US" sz="2800" dirty="0">
              <a:effectLst>
                <a:outerShdw blurRad="38100" dist="38100" dir="2700000" algn="tl">
                  <a:schemeClr val="bg1">
                    <a:alpha val="43000"/>
                  </a:schemeClr>
                </a:outerShdw>
              </a:effectLst>
              <a:latin typeface="+mj-lt"/>
              <a:cs typeface="Aharoni" panose="02010803020104030203" pitchFamily="2" charset="-79"/>
            </a:endParaRPr>
          </a:p>
          <a:p>
            <a:pPr>
              <a:lnSpc>
                <a:spcPct val="90000"/>
              </a:lnSpc>
            </a:pPr>
            <a:r>
              <a:rPr lang="en-GB" altLang="en-US" sz="2800" dirty="0">
                <a:effectLst>
                  <a:outerShdw blurRad="38100" dist="38100" dir="2700000" algn="tl">
                    <a:schemeClr val="bg1">
                      <a:alpha val="43000"/>
                    </a:schemeClr>
                  </a:outerShdw>
                </a:effectLst>
                <a:latin typeface="+mj-lt"/>
                <a:cs typeface="Aharoni" panose="02010803020104030203" pitchFamily="2" charset="-79"/>
              </a:rPr>
              <a:t>Visits to the Academy and College for events, shows and performances</a:t>
            </a:r>
          </a:p>
          <a:p>
            <a:pPr>
              <a:lnSpc>
                <a:spcPct val="90000"/>
              </a:lnSpc>
            </a:pPr>
            <a:r>
              <a:rPr lang="en-GB" altLang="en-US" sz="2800" dirty="0">
                <a:effectLst>
                  <a:outerShdw blurRad="38100" dist="38100" dir="2700000" algn="tl">
                    <a:schemeClr val="bg1">
                      <a:alpha val="43000"/>
                    </a:schemeClr>
                  </a:outerShdw>
                </a:effectLst>
                <a:latin typeface="+mj-lt"/>
                <a:cs typeface="Aharoni" panose="02010803020104030203" pitchFamily="2" charset="-79"/>
              </a:rPr>
              <a:t>Staff meetings between Primary and Academy staff </a:t>
            </a:r>
          </a:p>
          <a:p>
            <a:pPr marL="0" indent="0">
              <a:lnSpc>
                <a:spcPct val="90000"/>
              </a:lnSpc>
              <a:buFont typeface="Arial" panose="020B0604020202020204" pitchFamily="34" charset="0"/>
              <a:buNone/>
            </a:pPr>
            <a:endParaRPr lang="en-GB" altLang="en-US" sz="2800" b="1" cap="small" dirty="0">
              <a:effectLst>
                <a:outerShdw blurRad="38100" dist="38100" dir="2700000" algn="tl">
                  <a:schemeClr val="bg1">
                    <a:alpha val="43000"/>
                  </a:schemeClr>
                </a:outerShdw>
              </a:effectLst>
              <a:latin typeface="Aharoni" panose="02010803020104030203" pitchFamily="2" charset="-79"/>
              <a:cs typeface="Aharoni" panose="02010803020104030203" pitchFamily="2" charset="-79"/>
            </a:endParaRPr>
          </a:p>
          <a:p>
            <a:pPr>
              <a:lnSpc>
                <a:spcPct val="90000"/>
              </a:lnSpc>
            </a:pPr>
            <a:endParaRPr lang="en-GB" altLang="en-US" sz="2800" dirty="0">
              <a:latin typeface="Aharoni" panose="02010803020104030203" pitchFamily="2" charset="-79"/>
              <a:cs typeface="Aharoni" panose="02010803020104030203" pitchFamily="2" charset="-79"/>
            </a:endParaRPr>
          </a:p>
        </p:txBody>
      </p:sp>
      <p:pic>
        <p:nvPicPr>
          <p:cNvPr id="6" name="Picture 5"/>
          <p:cNvPicPr>
            <a:picLocks noChangeAspect="1"/>
          </p:cNvPicPr>
          <p:nvPr/>
        </p:nvPicPr>
        <p:blipFill>
          <a:blip r:embed="rId2" cstate="print"/>
          <a:stretch>
            <a:fillRect/>
          </a:stretch>
        </p:blipFill>
        <p:spPr>
          <a:xfrm>
            <a:off x="11663" y="5301208"/>
            <a:ext cx="9132337" cy="1322615"/>
          </a:xfrm>
          <a:prstGeom prst="rect">
            <a:avLst/>
          </a:prstGeom>
        </p:spPr>
      </p:pic>
      <p:pic>
        <p:nvPicPr>
          <p:cNvPr id="9" name="Picture 2" descr="https://theapprenticeacademy.co.uk/wp-content/uploads/2018/02/Offsted-Good-Provi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0FB36F-9A09-49B8-B94E-0A7620C6C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3087256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0" y="5413036"/>
            <a:ext cx="9132337" cy="1322615"/>
          </a:xfrm>
          <a:prstGeom prst="rect">
            <a:avLst/>
          </a:prstGeom>
        </p:spPr>
      </p:pic>
      <p:sp>
        <p:nvSpPr>
          <p:cNvPr id="2" name="Title 1"/>
          <p:cNvSpPr>
            <a:spLocks noGrp="1"/>
          </p:cNvSpPr>
          <p:nvPr>
            <p:ph type="title"/>
          </p:nvPr>
        </p:nvSpPr>
        <p:spPr>
          <a:xfrm>
            <a:off x="251520" y="463169"/>
            <a:ext cx="6696744" cy="720080"/>
          </a:xfrm>
        </p:spPr>
        <p:txBody>
          <a:bodyPr>
            <a:noAutofit/>
          </a:bodyPr>
          <a:lstStyle/>
          <a:p>
            <a:pPr algn="l"/>
            <a:r>
              <a:rPr lang="en-GB" b="1" dirty="0"/>
              <a:t>Parent – Student - Teacher</a:t>
            </a:r>
            <a:endParaRPr lang="en-GB" dirty="0"/>
          </a:p>
        </p:txBody>
      </p:sp>
      <p:sp>
        <p:nvSpPr>
          <p:cNvPr id="3" name="Rectangle 2"/>
          <p:cNvSpPr/>
          <p:nvPr/>
        </p:nvSpPr>
        <p:spPr>
          <a:xfrm>
            <a:off x="395536" y="1388801"/>
            <a:ext cx="8129500" cy="3108543"/>
          </a:xfrm>
          <a:prstGeom prst="rect">
            <a:avLst/>
          </a:prstGeom>
        </p:spPr>
        <p:txBody>
          <a:bodyPr wrap="square">
            <a:spAutoFit/>
          </a:bodyPr>
          <a:lstStyle/>
          <a:p>
            <a:pPr lvl="0"/>
            <a:r>
              <a:rPr lang="en-GB" sz="2800" dirty="0">
                <a:solidFill>
                  <a:prstClr val="black"/>
                </a:solidFill>
                <a:latin typeface="+mj-lt"/>
              </a:rPr>
              <a:t>At Wigston Academy we believe that </a:t>
            </a:r>
          </a:p>
          <a:p>
            <a:pPr lvl="0"/>
            <a:r>
              <a:rPr lang="en-GB" sz="2800" dirty="0">
                <a:solidFill>
                  <a:prstClr val="black"/>
                </a:solidFill>
                <a:latin typeface="+mj-lt"/>
              </a:rPr>
              <a:t>students learn best when they are excited and engaged with their subjects, where their learning is tailored to individual needs and where expectations are high. We want our students to enjoy coming to school, where they will be supported, stretched and challenged in order to achieve their personal best.</a:t>
            </a:r>
          </a:p>
        </p:txBody>
      </p:sp>
      <p:sp>
        <p:nvSpPr>
          <p:cNvPr id="4" name="Rectangle 3"/>
          <p:cNvSpPr/>
          <p:nvPr/>
        </p:nvSpPr>
        <p:spPr>
          <a:xfrm>
            <a:off x="782180" y="4750253"/>
            <a:ext cx="8273516" cy="584775"/>
          </a:xfrm>
          <a:prstGeom prst="rect">
            <a:avLst/>
          </a:prstGeom>
        </p:spPr>
        <p:txBody>
          <a:bodyPr wrap="square">
            <a:spAutoFit/>
          </a:bodyPr>
          <a:lstStyle/>
          <a:p>
            <a:r>
              <a:rPr lang="en-GB" sz="3200" b="1" dirty="0">
                <a:solidFill>
                  <a:srgbClr val="FF0000"/>
                </a:solidFill>
                <a:highlight>
                  <a:srgbClr val="FFFF00"/>
                </a:highlight>
                <a:latin typeface="+mj-lt"/>
              </a:rPr>
              <a:t>Parent + Student + Teacher = Success</a:t>
            </a:r>
            <a:endParaRPr lang="en-GB" sz="3200" dirty="0">
              <a:solidFill>
                <a:srgbClr val="FF0000"/>
              </a:solidFill>
              <a:highlight>
                <a:srgbClr val="FFFF00"/>
              </a:highlight>
              <a:latin typeface="+mj-lt"/>
            </a:endParaRPr>
          </a:p>
        </p:txBody>
      </p:sp>
      <p:pic>
        <p:nvPicPr>
          <p:cNvPr id="5" name="Picture 4"/>
          <p:cNvPicPr>
            <a:picLocks noChangeAspect="1"/>
          </p:cNvPicPr>
          <p:nvPr/>
        </p:nvPicPr>
        <p:blipFill>
          <a:blip r:embed="rId3"/>
          <a:stretch>
            <a:fillRect/>
          </a:stretch>
        </p:blipFill>
        <p:spPr>
          <a:xfrm>
            <a:off x="6948264" y="173500"/>
            <a:ext cx="2107432" cy="1599316"/>
          </a:xfrm>
          <a:prstGeom prst="rect">
            <a:avLst/>
          </a:prstGeom>
          <a:effectLst>
            <a:softEdge rad="127000"/>
          </a:effectLst>
        </p:spPr>
      </p:pic>
      <p:pic>
        <p:nvPicPr>
          <p:cNvPr id="8" name="Picture 7">
            <a:extLst>
              <a:ext uri="{FF2B5EF4-FFF2-40B4-BE49-F238E27FC236}">
                <a16:creationId xmlns:a16="http://schemas.microsoft.com/office/drawing/2014/main" id="{B2394108-750F-481E-B94C-E1A15252E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514871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11663" y="5301208"/>
            <a:ext cx="9132337" cy="1322615"/>
          </a:xfrm>
          <a:prstGeom prst="rect">
            <a:avLst/>
          </a:prstGeom>
        </p:spPr>
      </p:pic>
      <p:sp>
        <p:nvSpPr>
          <p:cNvPr id="2" name="Title 1"/>
          <p:cNvSpPr>
            <a:spLocks noGrp="1"/>
          </p:cNvSpPr>
          <p:nvPr>
            <p:ph type="title"/>
          </p:nvPr>
        </p:nvSpPr>
        <p:spPr>
          <a:xfrm>
            <a:off x="359532" y="141706"/>
            <a:ext cx="8424936" cy="576337"/>
          </a:xfrm>
        </p:spPr>
        <p:txBody>
          <a:bodyPr>
            <a:noAutofit/>
          </a:bodyPr>
          <a:lstStyle/>
          <a:p>
            <a:pPr algn="l"/>
            <a:r>
              <a:rPr lang="en-GB" b="1" dirty="0">
                <a:latin typeface="Calibri" panose="020F0502020204030204" pitchFamily="34" charset="0"/>
                <a:cs typeface="Calibri" panose="020F0502020204030204" pitchFamily="34" charset="0"/>
              </a:rPr>
              <a:t>“What I feel” by a Year 7 student</a:t>
            </a:r>
          </a:p>
        </p:txBody>
      </p:sp>
      <p:sp>
        <p:nvSpPr>
          <p:cNvPr id="3" name="TextBox 2"/>
          <p:cNvSpPr txBox="1"/>
          <p:nvPr/>
        </p:nvSpPr>
        <p:spPr>
          <a:xfrm>
            <a:off x="2627784" y="1202635"/>
            <a:ext cx="5616624" cy="954107"/>
          </a:xfrm>
          <a:prstGeom prst="rect">
            <a:avLst/>
          </a:prstGeom>
          <a:noFill/>
        </p:spPr>
        <p:txBody>
          <a:bodyPr wrap="square" rtlCol="0">
            <a:spAutoFit/>
          </a:bodyPr>
          <a:lstStyle/>
          <a:p>
            <a:endParaRPr lang="en-GB" sz="2000" dirty="0"/>
          </a:p>
          <a:p>
            <a:endParaRPr lang="en-GB" dirty="0"/>
          </a:p>
          <a:p>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81367"/>
            <a:ext cx="7632848" cy="353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27584" y="4383374"/>
            <a:ext cx="7142807" cy="923330"/>
          </a:xfrm>
          <a:prstGeom prst="rect">
            <a:avLst/>
          </a:prstGeom>
        </p:spPr>
        <p:txBody>
          <a:bodyPr wrap="square">
            <a:spAutoFit/>
          </a:bodyPr>
          <a:lstStyle/>
          <a:p>
            <a:pPr lvl="0"/>
            <a:r>
              <a:rPr lang="en-GB" i="1" dirty="0"/>
              <a:t>‘Leaders work hard to ensure the smooth transition of pupils into Year 7 from primary schools.  Pupils say that they have settled in well, and parents agreed.’ </a:t>
            </a:r>
            <a:r>
              <a:rPr lang="en-GB" b="1" i="1" dirty="0"/>
              <a:t>Ofsted</a:t>
            </a:r>
            <a:r>
              <a:rPr lang="en-GB" i="1" dirty="0"/>
              <a:t> </a:t>
            </a:r>
          </a:p>
        </p:txBody>
      </p:sp>
      <p:pic>
        <p:nvPicPr>
          <p:cNvPr id="9" name="Picture 8">
            <a:extLst>
              <a:ext uri="{FF2B5EF4-FFF2-40B4-BE49-F238E27FC236}">
                <a16:creationId xmlns:a16="http://schemas.microsoft.com/office/drawing/2014/main" id="{1C0B298F-879F-4FD0-ACF8-E83A8A749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3918846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6"/>
          <p:cNvSpPr>
            <a:spLocks noGrp="1" noChangeArrowheads="1"/>
          </p:cNvSpPr>
          <p:nvPr>
            <p:ph type="body" sz="half" idx="1"/>
          </p:nvPr>
        </p:nvSpPr>
        <p:spPr>
          <a:xfrm>
            <a:off x="2379975" y="2684219"/>
            <a:ext cx="5112097" cy="749300"/>
          </a:xfrm>
        </p:spPr>
        <p:txBody>
          <a:bodyPr>
            <a:normAutofit/>
          </a:bodyPr>
          <a:lstStyle/>
          <a:p>
            <a:pPr eaLnBrk="1" hangingPunct="1">
              <a:buFontTx/>
              <a:buNone/>
            </a:pPr>
            <a:r>
              <a:rPr lang="en-GB" altLang="en-US" sz="3600" cap="all" dirty="0">
                <a:effectLst>
                  <a:outerShdw blurRad="38100" dist="38100" dir="2700000" algn="tl">
                    <a:schemeClr val="bg1">
                      <a:alpha val="43000"/>
                    </a:schemeClr>
                  </a:outerShdw>
                </a:effectLst>
                <a:latin typeface="+mj-lt"/>
                <a:cs typeface="Aharoni" panose="02010803020104030203" pitchFamily="2" charset="-79"/>
              </a:rPr>
              <a:t>What is different?</a:t>
            </a:r>
          </a:p>
        </p:txBody>
      </p:sp>
      <p:pic>
        <p:nvPicPr>
          <p:cNvPr id="73751" name="Picture 23" descr="rules"/>
          <p:cNvPicPr>
            <a:picLocks noGrp="1" noChangeAspect="1" noChangeArrowheads="1"/>
          </p:cNvPicPr>
          <p:nvPr>
            <p:ph sz="quarter" idx="2"/>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rot="373660">
            <a:off x="7054523" y="280350"/>
            <a:ext cx="1689010" cy="20509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54" name="Picture 26" descr="image_teache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rot="267086">
            <a:off x="5792036" y="4527132"/>
            <a:ext cx="2043113" cy="2160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59" name="Picture 31" descr="mov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09814">
            <a:off x="55459" y="3523991"/>
            <a:ext cx="26797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1" name="Picture 33" descr="image00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65600">
            <a:off x="2894892" y="1186489"/>
            <a:ext cx="19431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3" name="Picture 35" descr="ABC-Timetabl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95139">
            <a:off x="4832198" y="400046"/>
            <a:ext cx="2160587"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5" name="Picture 37" descr="homework"/>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6296" y="2840234"/>
            <a:ext cx="1704733" cy="170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7" name="Picture 39" descr="writing-colo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5656" y="5063163"/>
            <a:ext cx="1573261" cy="172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03704">
            <a:off x="-169831" y="116129"/>
            <a:ext cx="2880823" cy="288082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14840">
            <a:off x="3448215" y="3485770"/>
            <a:ext cx="2232248" cy="2096044"/>
          </a:xfrm>
          <a:prstGeom prst="rect">
            <a:avLst/>
          </a:prstGeom>
        </p:spPr>
      </p:pic>
    </p:spTree>
    <p:extLst>
      <p:ext uri="{BB962C8B-B14F-4D97-AF65-F5344CB8AC3E}">
        <p14:creationId xmlns:p14="http://schemas.microsoft.com/office/powerpoint/2010/main" val="1417344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73751"/>
                                        </p:tgtEl>
                                        <p:attrNameLst>
                                          <p:attrName>style.visibility</p:attrName>
                                        </p:attrNameLst>
                                      </p:cBhvr>
                                      <p:to>
                                        <p:strVal val="visible"/>
                                      </p:to>
                                    </p:set>
                                    <p:animEffect transition="in" filter="box(out)">
                                      <p:cBhvr>
                                        <p:cTn id="7" dur="1000"/>
                                        <p:tgtEl>
                                          <p:spTgt spid="73751"/>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nodeType="withGroup">
                            <p:stCondLst>
                              <p:cond delay="1500"/>
                            </p:stCondLst>
                            <p:childTnLst>
                              <p:par>
                                <p:cTn id="15" presetID="4" presetClass="entr" presetSubtype="16" fill="hold" nodeType="afterEffect">
                                  <p:stCondLst>
                                    <p:cond delay="0"/>
                                  </p:stCondLst>
                                  <p:childTnLst>
                                    <p:set>
                                      <p:cBhvr>
                                        <p:cTn id="16" dur="1" fill="hold">
                                          <p:stCondLst>
                                            <p:cond delay="0"/>
                                          </p:stCondLst>
                                        </p:cTn>
                                        <p:tgtEl>
                                          <p:spTgt spid="73754"/>
                                        </p:tgtEl>
                                        <p:attrNameLst>
                                          <p:attrName>style.visibility</p:attrName>
                                        </p:attrNameLst>
                                      </p:cBhvr>
                                      <p:to>
                                        <p:strVal val="visible"/>
                                      </p:to>
                                    </p:set>
                                    <p:animEffect transition="in" filter="box(in)">
                                      <p:cBhvr>
                                        <p:cTn id="17" dur="1000"/>
                                        <p:tgtEl>
                                          <p:spTgt spid="73754"/>
                                        </p:tgtEl>
                                      </p:cBhvr>
                                    </p:animEffect>
                                  </p:childTnLst>
                                </p:cTn>
                              </p:par>
                            </p:childTnLst>
                          </p:cTn>
                        </p:par>
                        <p:par>
                          <p:cTn id="18" fill="hold" nodeType="withGroup">
                            <p:stCondLst>
                              <p:cond delay="2500"/>
                            </p:stCondLst>
                            <p:childTnLst>
                              <p:par>
                                <p:cTn id="19" presetID="4" presetClass="entr" presetSubtype="32" fill="hold" nodeType="afterEffect">
                                  <p:stCondLst>
                                    <p:cond delay="0"/>
                                  </p:stCondLst>
                                  <p:childTnLst>
                                    <p:set>
                                      <p:cBhvr>
                                        <p:cTn id="20" dur="1" fill="hold">
                                          <p:stCondLst>
                                            <p:cond delay="0"/>
                                          </p:stCondLst>
                                        </p:cTn>
                                        <p:tgtEl>
                                          <p:spTgt spid="73759"/>
                                        </p:tgtEl>
                                        <p:attrNameLst>
                                          <p:attrName>style.visibility</p:attrName>
                                        </p:attrNameLst>
                                      </p:cBhvr>
                                      <p:to>
                                        <p:strVal val="visible"/>
                                      </p:to>
                                    </p:set>
                                    <p:animEffect transition="in" filter="box(out)">
                                      <p:cBhvr>
                                        <p:cTn id="21" dur="1000"/>
                                        <p:tgtEl>
                                          <p:spTgt spid="73759"/>
                                        </p:tgtEl>
                                      </p:cBhvr>
                                    </p:animEffect>
                                  </p:childTnLst>
                                </p:cTn>
                              </p:par>
                            </p:childTnLst>
                          </p:cTn>
                        </p:par>
                        <p:par>
                          <p:cTn id="22" fill="hold">
                            <p:stCondLst>
                              <p:cond delay="3500"/>
                            </p:stCondLst>
                            <p:childTnLst>
                              <p:par>
                                <p:cTn id="23" presetID="4" presetClass="entr" presetSubtype="16" fill="hold" nodeType="afterEffect">
                                  <p:stCondLst>
                                    <p:cond delay="0"/>
                                  </p:stCondLst>
                                  <p:childTnLst>
                                    <p:set>
                                      <p:cBhvr>
                                        <p:cTn id="24" dur="1" fill="hold">
                                          <p:stCondLst>
                                            <p:cond delay="0"/>
                                          </p:stCondLst>
                                        </p:cTn>
                                        <p:tgtEl>
                                          <p:spTgt spid="73763"/>
                                        </p:tgtEl>
                                        <p:attrNameLst>
                                          <p:attrName>style.visibility</p:attrName>
                                        </p:attrNameLst>
                                      </p:cBhvr>
                                      <p:to>
                                        <p:strVal val="visible"/>
                                      </p:to>
                                    </p:set>
                                    <p:animEffect transition="in" filter="box(in)">
                                      <p:cBhvr>
                                        <p:cTn id="25" dur="1000"/>
                                        <p:tgtEl>
                                          <p:spTgt spid="73763"/>
                                        </p:tgtEl>
                                      </p:cBhvr>
                                    </p:animEffect>
                                  </p:childTnLst>
                                </p:cTn>
                              </p:par>
                            </p:childTnLst>
                          </p:cTn>
                        </p:par>
                        <p:par>
                          <p:cTn id="26" fill="hold" nodeType="withGroup">
                            <p:stCondLst>
                              <p:cond delay="4500"/>
                            </p:stCondLst>
                            <p:childTnLst>
                              <p:par>
                                <p:cTn id="27" presetID="4" presetClass="entr" presetSubtype="32" fill="hold" nodeType="afterEffect">
                                  <p:stCondLst>
                                    <p:cond delay="0"/>
                                  </p:stCondLst>
                                  <p:childTnLst>
                                    <p:set>
                                      <p:cBhvr>
                                        <p:cTn id="28" dur="1" fill="hold">
                                          <p:stCondLst>
                                            <p:cond delay="0"/>
                                          </p:stCondLst>
                                        </p:cTn>
                                        <p:tgtEl>
                                          <p:spTgt spid="73761"/>
                                        </p:tgtEl>
                                        <p:attrNameLst>
                                          <p:attrName>style.visibility</p:attrName>
                                        </p:attrNameLst>
                                      </p:cBhvr>
                                      <p:to>
                                        <p:strVal val="visible"/>
                                      </p:to>
                                    </p:set>
                                    <p:animEffect transition="in" filter="box(out)">
                                      <p:cBhvr>
                                        <p:cTn id="29" dur="1000"/>
                                        <p:tgtEl>
                                          <p:spTgt spid="73761"/>
                                        </p:tgtEl>
                                      </p:cBhvr>
                                    </p:animEffect>
                                  </p:childTnLst>
                                </p:cTn>
                              </p:par>
                            </p:childTnLst>
                          </p:cTn>
                        </p:par>
                        <p:par>
                          <p:cTn id="30" fill="hold" nodeType="withGroup">
                            <p:stCondLst>
                              <p:cond delay="5500"/>
                            </p:stCondLst>
                            <p:childTnLst>
                              <p:par>
                                <p:cTn id="31" presetID="4" presetClass="entr" presetSubtype="16" fill="hold" nodeType="afterEffect">
                                  <p:stCondLst>
                                    <p:cond delay="0"/>
                                  </p:stCondLst>
                                  <p:childTnLst>
                                    <p:set>
                                      <p:cBhvr>
                                        <p:cTn id="32" dur="1" fill="hold">
                                          <p:stCondLst>
                                            <p:cond delay="0"/>
                                          </p:stCondLst>
                                        </p:cTn>
                                        <p:tgtEl>
                                          <p:spTgt spid="73765"/>
                                        </p:tgtEl>
                                        <p:attrNameLst>
                                          <p:attrName>style.visibility</p:attrName>
                                        </p:attrNameLst>
                                      </p:cBhvr>
                                      <p:to>
                                        <p:strVal val="visible"/>
                                      </p:to>
                                    </p:set>
                                    <p:animEffect transition="in" filter="box(in)">
                                      <p:cBhvr>
                                        <p:cTn id="33" dur="1000"/>
                                        <p:tgtEl>
                                          <p:spTgt spid="73765"/>
                                        </p:tgtEl>
                                      </p:cBhvr>
                                    </p:animEffect>
                                  </p:childTnLst>
                                </p:cTn>
                              </p:par>
                            </p:childTnLst>
                          </p:cTn>
                        </p:par>
                        <p:par>
                          <p:cTn id="34" fill="hold" nodeType="withGroup">
                            <p:stCondLst>
                              <p:cond delay="6500"/>
                            </p:stCondLst>
                            <p:childTnLst>
                              <p:par>
                                <p:cTn id="35" presetID="1"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par>
                          <p:cTn id="37" fill="hold">
                            <p:stCondLst>
                              <p:cond delay="6500"/>
                            </p:stCondLst>
                            <p:childTnLst>
                              <p:par>
                                <p:cTn id="38" presetID="4" presetClass="entr" presetSubtype="16" fill="hold" nodeType="afterEffect">
                                  <p:stCondLst>
                                    <p:cond delay="0"/>
                                  </p:stCondLst>
                                  <p:childTnLst>
                                    <p:set>
                                      <p:cBhvr>
                                        <p:cTn id="39" dur="1" fill="hold">
                                          <p:stCondLst>
                                            <p:cond delay="0"/>
                                          </p:stCondLst>
                                        </p:cTn>
                                        <p:tgtEl>
                                          <p:spTgt spid="73767"/>
                                        </p:tgtEl>
                                        <p:attrNameLst>
                                          <p:attrName>style.visibility</p:attrName>
                                        </p:attrNameLst>
                                      </p:cBhvr>
                                      <p:to>
                                        <p:strVal val="visible"/>
                                      </p:to>
                                    </p:set>
                                    <p:animEffect transition="in" filter="box(in)">
                                      <p:cBhvr>
                                        <p:cTn id="40" dur="1000"/>
                                        <p:tgtEl>
                                          <p:spTgt spid="73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11663" y="5535385"/>
            <a:ext cx="9132337" cy="1322615"/>
          </a:xfrm>
          <a:prstGeom prst="rect">
            <a:avLst/>
          </a:prstGeom>
        </p:spPr>
      </p:pic>
      <p:sp>
        <p:nvSpPr>
          <p:cNvPr id="4" name="Title 3"/>
          <p:cNvSpPr>
            <a:spLocks noGrp="1"/>
          </p:cNvSpPr>
          <p:nvPr>
            <p:ph type="title"/>
          </p:nvPr>
        </p:nvSpPr>
        <p:spPr>
          <a:xfrm>
            <a:off x="29264" y="-105402"/>
            <a:ext cx="9132337" cy="1143000"/>
          </a:xfrm>
        </p:spPr>
        <p:txBody>
          <a:bodyPr/>
          <a:lstStyle/>
          <a:p>
            <a:r>
              <a:rPr lang="en-US" dirty="0" err="1"/>
              <a:t>Organisation</a:t>
            </a:r>
            <a:endParaRPr lang="en-GB" dirty="0"/>
          </a:p>
        </p:txBody>
      </p:sp>
      <p:sp>
        <p:nvSpPr>
          <p:cNvPr id="2" name="Rectangle 1"/>
          <p:cNvSpPr/>
          <p:nvPr/>
        </p:nvSpPr>
        <p:spPr>
          <a:xfrm>
            <a:off x="443842" y="908720"/>
            <a:ext cx="8361401" cy="4459682"/>
          </a:xfrm>
          <a:prstGeom prst="rect">
            <a:avLst/>
          </a:prstGeom>
        </p:spPr>
        <p:txBody>
          <a:bodyPr wrap="square">
            <a:spAutoFit/>
          </a:bodyPr>
          <a:lstStyle/>
          <a:p>
            <a:pPr>
              <a:lnSpc>
                <a:spcPct val="90000"/>
              </a:lnSpc>
            </a:pPr>
            <a:r>
              <a:rPr lang="en-GB" altLang="en-US" sz="2200" dirty="0">
                <a:cs typeface="Aharoni" panose="02010803020104030203" pitchFamily="2" charset="-79"/>
              </a:rPr>
              <a:t>The school is divided into departments such as ‘Maths’ or ‘Science’ and all teaching staff teach in one or more of them. Most also have responsibilities for students’ well-being (their ‘pastoral’ role)</a:t>
            </a:r>
          </a:p>
          <a:p>
            <a:pPr>
              <a:lnSpc>
                <a:spcPct val="90000"/>
              </a:lnSpc>
            </a:pPr>
            <a:endParaRPr lang="en-GB" altLang="en-US" sz="2200" dirty="0">
              <a:cs typeface="Aharoni" panose="02010803020104030203" pitchFamily="2" charset="-79"/>
            </a:endParaRPr>
          </a:p>
          <a:p>
            <a:pPr>
              <a:lnSpc>
                <a:spcPct val="90000"/>
              </a:lnSpc>
            </a:pPr>
            <a:r>
              <a:rPr lang="en-GB" altLang="en-US" sz="2200" dirty="0">
                <a:cs typeface="Aharoni" panose="02010803020104030203" pitchFamily="2" charset="-79"/>
              </a:rPr>
              <a:t>Your child will be placed in a ‘tutor group’ with other Year 7 students and their tutor will have responsibility for your child’s overall well-being</a:t>
            </a:r>
          </a:p>
          <a:p>
            <a:pPr>
              <a:lnSpc>
                <a:spcPct val="90000"/>
              </a:lnSpc>
            </a:pPr>
            <a:endParaRPr lang="en-GB" altLang="en-US" sz="2200" dirty="0">
              <a:cs typeface="Aharoni" panose="02010803020104030203" pitchFamily="2" charset="-79"/>
            </a:endParaRPr>
          </a:p>
          <a:p>
            <a:pPr>
              <a:lnSpc>
                <a:spcPct val="90000"/>
              </a:lnSpc>
            </a:pPr>
            <a:r>
              <a:rPr lang="en-GB" altLang="en-US" sz="2200" dirty="0">
                <a:cs typeface="Aharoni" panose="02010803020104030203" pitchFamily="2" charset="-79"/>
              </a:rPr>
              <a:t>Students register in their tutor group and remain as a tutor group for most lessons (although for some subjects children may be placed in ‘sets’ according to their ability)</a:t>
            </a:r>
          </a:p>
          <a:p>
            <a:pPr>
              <a:lnSpc>
                <a:spcPct val="90000"/>
              </a:lnSpc>
            </a:pPr>
            <a:endParaRPr lang="en-GB" altLang="en-US" sz="2200" dirty="0">
              <a:cs typeface="Aharoni" panose="02010803020104030203" pitchFamily="2" charset="-79"/>
            </a:endParaRPr>
          </a:p>
          <a:p>
            <a:r>
              <a:rPr lang="en-GB" altLang="en-US" sz="2200" dirty="0">
                <a:cs typeface="Aharoni" panose="02010803020104030203" pitchFamily="2" charset="-79"/>
              </a:rPr>
              <a:t>There are a number of pastoral staff who have overall responsibility for all of the tutor groups in their year group, including a full time non teaching Head of Year and an Assistant Head Of Year.</a:t>
            </a:r>
            <a:endParaRPr lang="en-GB" sz="2200" dirty="0"/>
          </a:p>
        </p:txBody>
      </p:sp>
      <p:pic>
        <p:nvPicPr>
          <p:cNvPr id="9" name="Picture 2" descr="https://theapprenticeacademy.co.uk/wp-content/uploads/2018/02/Offsted-Good-Provi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CF52C94-EE8F-4AFE-B655-C86B0C137E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392653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1663" y="5301208"/>
            <a:ext cx="9132337" cy="1322615"/>
          </a:xfrm>
          <a:prstGeom prst="rect">
            <a:avLst/>
          </a:prstGeom>
        </p:spPr>
      </p:pic>
      <p:sp>
        <p:nvSpPr>
          <p:cNvPr id="13314" name="Rectangle 3"/>
          <p:cNvSpPr>
            <a:spLocks noGrp="1" noChangeArrowheads="1"/>
          </p:cNvSpPr>
          <p:nvPr>
            <p:ph type="body" idx="1"/>
          </p:nvPr>
        </p:nvSpPr>
        <p:spPr>
          <a:xfrm>
            <a:off x="107504" y="1565253"/>
            <a:ext cx="8532440" cy="3722565"/>
          </a:xfrm>
        </p:spPr>
        <p:txBody>
          <a:bodyPr>
            <a:normAutofit fontScale="85000" lnSpcReduction="20000"/>
          </a:bodyPr>
          <a:lstStyle/>
          <a:p>
            <a:pPr lvl="1">
              <a:lnSpc>
                <a:spcPct val="80000"/>
              </a:lnSpc>
              <a:buFont typeface="Arial" panose="020B0604020202020204" pitchFamily="34" charset="0"/>
              <a:buChar char="•"/>
            </a:pPr>
            <a:r>
              <a:rPr lang="en-GB" altLang="en-US" dirty="0">
                <a:latin typeface="+mj-lt"/>
                <a:cs typeface="Aharoni" panose="02010803020104030203" pitchFamily="2" charset="-79"/>
              </a:rPr>
              <a:t>Finding and tracking your homework on our school app</a:t>
            </a:r>
          </a:p>
          <a:p>
            <a:pPr marL="457200" lvl="1" indent="0">
              <a:lnSpc>
                <a:spcPct val="80000"/>
              </a:lnSpc>
              <a:buNone/>
            </a:pPr>
            <a:endParaRPr lang="en-GB" altLang="en-US" dirty="0">
              <a:latin typeface="+mj-lt"/>
              <a:cs typeface="Aharoni" panose="02010803020104030203" pitchFamily="2" charset="-79"/>
            </a:endParaRPr>
          </a:p>
          <a:p>
            <a:pPr lvl="1">
              <a:lnSpc>
                <a:spcPct val="80000"/>
              </a:lnSpc>
              <a:buFont typeface="Arial" panose="020B0604020202020204" pitchFamily="34" charset="0"/>
              <a:buChar char="•"/>
            </a:pPr>
            <a:r>
              <a:rPr lang="en-GB" altLang="en-US" dirty="0">
                <a:latin typeface="+mj-lt"/>
                <a:cs typeface="Aharoni" panose="02010803020104030203" pitchFamily="2" charset="-79"/>
              </a:rPr>
              <a:t>Asking if you are not sure what the task means</a:t>
            </a:r>
          </a:p>
          <a:p>
            <a:pPr marL="457200" lvl="1" indent="0">
              <a:lnSpc>
                <a:spcPct val="80000"/>
              </a:lnSpc>
              <a:buNone/>
            </a:pPr>
            <a:endParaRPr lang="en-GB" altLang="en-US" dirty="0">
              <a:latin typeface="+mj-lt"/>
              <a:cs typeface="Aharoni" panose="02010803020104030203" pitchFamily="2" charset="-79"/>
            </a:endParaRPr>
          </a:p>
          <a:p>
            <a:pPr lvl="1">
              <a:lnSpc>
                <a:spcPct val="80000"/>
              </a:lnSpc>
              <a:buFont typeface="Arial" panose="020B0604020202020204" pitchFamily="34" charset="0"/>
              <a:buChar char="•"/>
            </a:pPr>
            <a:r>
              <a:rPr lang="en-GB" altLang="en-US" dirty="0">
                <a:latin typeface="+mj-lt"/>
                <a:cs typeface="Aharoni" panose="02010803020104030203" pitchFamily="2" charset="-79"/>
              </a:rPr>
              <a:t>Making sure you bring home everything you need</a:t>
            </a:r>
          </a:p>
          <a:p>
            <a:pPr marL="457200" lvl="1" indent="0">
              <a:lnSpc>
                <a:spcPct val="80000"/>
              </a:lnSpc>
              <a:buNone/>
            </a:pPr>
            <a:endParaRPr lang="en-GB" altLang="en-US" dirty="0">
              <a:latin typeface="+mj-lt"/>
              <a:cs typeface="Aharoni" panose="02010803020104030203" pitchFamily="2" charset="-79"/>
            </a:endParaRPr>
          </a:p>
          <a:p>
            <a:pPr lvl="1">
              <a:lnSpc>
                <a:spcPct val="80000"/>
              </a:lnSpc>
              <a:buFont typeface="Arial" panose="020B0604020202020204" pitchFamily="34" charset="0"/>
              <a:buChar char="•"/>
            </a:pPr>
            <a:r>
              <a:rPr lang="en-GB" altLang="en-US" dirty="0">
                <a:latin typeface="+mj-lt"/>
                <a:cs typeface="Aharoni" panose="02010803020104030203" pitchFamily="2" charset="-79"/>
              </a:rPr>
              <a:t>When you get home, organise homework</a:t>
            </a:r>
          </a:p>
          <a:p>
            <a:pPr marL="457200" lvl="1" indent="0">
              <a:lnSpc>
                <a:spcPct val="80000"/>
              </a:lnSpc>
              <a:buNone/>
            </a:pPr>
            <a:endParaRPr lang="en-GB" altLang="en-US" dirty="0">
              <a:latin typeface="+mj-lt"/>
              <a:cs typeface="Aharoni" panose="02010803020104030203" pitchFamily="2" charset="-79"/>
            </a:endParaRPr>
          </a:p>
          <a:p>
            <a:pPr lvl="1">
              <a:lnSpc>
                <a:spcPct val="80000"/>
              </a:lnSpc>
              <a:buFont typeface="Arial" panose="020B0604020202020204" pitchFamily="34" charset="0"/>
              <a:buChar char="•"/>
            </a:pPr>
            <a:r>
              <a:rPr lang="en-GB" altLang="en-US" dirty="0">
                <a:latin typeface="+mj-lt"/>
                <a:cs typeface="Aharoni" panose="02010803020104030203" pitchFamily="2" charset="-79"/>
              </a:rPr>
              <a:t>Taking your completed homework to school on the correct</a:t>
            </a:r>
          </a:p>
          <a:p>
            <a:pPr marL="457200" lvl="1" indent="0">
              <a:lnSpc>
                <a:spcPct val="80000"/>
              </a:lnSpc>
              <a:buNone/>
            </a:pPr>
            <a:r>
              <a:rPr lang="en-GB" altLang="en-US" dirty="0">
                <a:latin typeface="+mj-lt"/>
                <a:cs typeface="Aharoni" panose="02010803020104030203" pitchFamily="2" charset="-79"/>
              </a:rPr>
              <a:t>     day</a:t>
            </a:r>
          </a:p>
          <a:p>
            <a:pPr marL="457200" lvl="1" indent="0">
              <a:lnSpc>
                <a:spcPct val="80000"/>
              </a:lnSpc>
              <a:buNone/>
            </a:pPr>
            <a:endParaRPr lang="en-GB" altLang="en-US" dirty="0">
              <a:latin typeface="+mj-lt"/>
              <a:cs typeface="Aharoni" panose="02010803020104030203" pitchFamily="2" charset="-79"/>
            </a:endParaRPr>
          </a:p>
          <a:p>
            <a:pPr lvl="1">
              <a:lnSpc>
                <a:spcPct val="80000"/>
              </a:lnSpc>
              <a:buFont typeface="Arial" panose="020B0604020202020204" pitchFamily="34" charset="0"/>
              <a:buChar char="•"/>
            </a:pPr>
            <a:r>
              <a:rPr lang="en-GB" altLang="en-US" dirty="0">
                <a:latin typeface="+mj-lt"/>
                <a:cs typeface="Aharoni" panose="02010803020104030203" pitchFamily="2" charset="-79"/>
              </a:rPr>
              <a:t>Remembering to hand it in!</a:t>
            </a:r>
          </a:p>
        </p:txBody>
      </p:sp>
      <p:sp>
        <p:nvSpPr>
          <p:cNvPr id="13315" name="Text Box 5"/>
          <p:cNvSpPr txBox="1">
            <a:spLocks noChangeArrowheads="1"/>
          </p:cNvSpPr>
          <p:nvPr/>
        </p:nvSpPr>
        <p:spPr bwMode="auto">
          <a:xfrm>
            <a:off x="-3944" y="476672"/>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4400" cap="small" dirty="0">
                <a:effectLst>
                  <a:outerShdw blurRad="38100" dist="38100" dir="2700000" algn="tl">
                    <a:schemeClr val="bg1">
                      <a:alpha val="43000"/>
                    </a:schemeClr>
                  </a:outerShdw>
                </a:effectLst>
                <a:latin typeface="+mj-lt"/>
                <a:cs typeface="Aharoni" panose="02010803020104030203" pitchFamily="2" charset="-79"/>
              </a:rPr>
              <a:t>Homework</a:t>
            </a:r>
          </a:p>
        </p:txBody>
      </p:sp>
      <p:pic>
        <p:nvPicPr>
          <p:cNvPr id="8" name="Picture 2" descr="https://theapprenticeacademy.co.uk/wp-content/uploads/2018/02/Offsted-Good-Provid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6DEA0CB-116F-4F5B-A0E2-B045BCFEA6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71052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fade">
                                      <p:cBhvr>
                                        <p:cTn id="7" dur="2000"/>
                                        <p:tgtEl>
                                          <p:spTgt spid="133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14">
                                            <p:txEl>
                                              <p:pRg st="2" end="2"/>
                                            </p:txEl>
                                          </p:spTgt>
                                        </p:tgtEl>
                                        <p:attrNameLst>
                                          <p:attrName>style.visibility</p:attrName>
                                        </p:attrNameLst>
                                      </p:cBhvr>
                                      <p:to>
                                        <p:strVal val="visible"/>
                                      </p:to>
                                    </p:set>
                                    <p:animEffect transition="in" filter="fade">
                                      <p:cBhvr>
                                        <p:cTn id="10" dur="2000"/>
                                        <p:tgtEl>
                                          <p:spTgt spid="13314">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314">
                                            <p:txEl>
                                              <p:pRg st="4" end="4"/>
                                            </p:txEl>
                                          </p:spTgt>
                                        </p:tgtEl>
                                        <p:attrNameLst>
                                          <p:attrName>style.visibility</p:attrName>
                                        </p:attrNameLst>
                                      </p:cBhvr>
                                      <p:to>
                                        <p:strVal val="visible"/>
                                      </p:to>
                                    </p:set>
                                    <p:animEffect transition="in" filter="fade">
                                      <p:cBhvr>
                                        <p:cTn id="13" dur="2000"/>
                                        <p:tgtEl>
                                          <p:spTgt spid="13314">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314">
                                            <p:txEl>
                                              <p:pRg st="6" end="6"/>
                                            </p:txEl>
                                          </p:spTgt>
                                        </p:tgtEl>
                                        <p:attrNameLst>
                                          <p:attrName>style.visibility</p:attrName>
                                        </p:attrNameLst>
                                      </p:cBhvr>
                                      <p:to>
                                        <p:strVal val="visible"/>
                                      </p:to>
                                    </p:set>
                                    <p:animEffect transition="in" filter="fade">
                                      <p:cBhvr>
                                        <p:cTn id="16" dur="2000"/>
                                        <p:tgtEl>
                                          <p:spTgt spid="13314">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314">
                                            <p:txEl>
                                              <p:pRg st="8" end="8"/>
                                            </p:txEl>
                                          </p:spTgt>
                                        </p:tgtEl>
                                        <p:attrNameLst>
                                          <p:attrName>style.visibility</p:attrName>
                                        </p:attrNameLst>
                                      </p:cBhvr>
                                      <p:to>
                                        <p:strVal val="visible"/>
                                      </p:to>
                                    </p:set>
                                    <p:animEffect transition="in" filter="fade">
                                      <p:cBhvr>
                                        <p:cTn id="19" dur="2000"/>
                                        <p:tgtEl>
                                          <p:spTgt spid="13314">
                                            <p:txEl>
                                              <p:pRg st="8" end="8"/>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314">
                                            <p:txEl>
                                              <p:pRg st="9" end="9"/>
                                            </p:txEl>
                                          </p:spTgt>
                                        </p:tgtEl>
                                        <p:attrNameLst>
                                          <p:attrName>style.visibility</p:attrName>
                                        </p:attrNameLst>
                                      </p:cBhvr>
                                      <p:to>
                                        <p:strVal val="visible"/>
                                      </p:to>
                                    </p:set>
                                    <p:animEffect transition="in" filter="fade">
                                      <p:cBhvr>
                                        <p:cTn id="22" dur="2000"/>
                                        <p:tgtEl>
                                          <p:spTgt spid="13314">
                                            <p:txEl>
                                              <p:pRg st="9" end="9"/>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314">
                                            <p:txEl>
                                              <p:pRg st="11" end="11"/>
                                            </p:txEl>
                                          </p:spTgt>
                                        </p:tgtEl>
                                        <p:attrNameLst>
                                          <p:attrName>style.visibility</p:attrName>
                                        </p:attrNameLst>
                                      </p:cBhvr>
                                      <p:to>
                                        <p:strVal val="visible"/>
                                      </p:to>
                                    </p:set>
                                    <p:animEffect transition="in" filter="fade">
                                      <p:cBhvr>
                                        <p:cTn id="25" dur="2000"/>
                                        <p:tgtEl>
                                          <p:spTgt spid="133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944854"/>
            <a:ext cx="7285955" cy="4854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6" name="Rectangle 2"/>
          <p:cNvSpPr>
            <a:spLocks noGrp="1" noChangeArrowheads="1"/>
          </p:cNvSpPr>
          <p:nvPr>
            <p:ph type="body" idx="1"/>
          </p:nvPr>
        </p:nvSpPr>
        <p:spPr>
          <a:xfrm>
            <a:off x="1043608" y="260648"/>
            <a:ext cx="8785225" cy="1008112"/>
          </a:xfrm>
        </p:spPr>
        <p:txBody>
          <a:bodyPr>
            <a:noAutofit/>
          </a:bodyPr>
          <a:lstStyle/>
          <a:p>
            <a:pPr eaLnBrk="1" hangingPunct="1">
              <a:buFontTx/>
              <a:buNone/>
            </a:pPr>
            <a:r>
              <a:rPr lang="en-GB" altLang="en-US" sz="4400" cap="small" dirty="0">
                <a:effectLst>
                  <a:outerShdw blurRad="38100" dist="38100" dir="2700000" algn="tl">
                    <a:schemeClr val="bg1">
                      <a:alpha val="43000"/>
                    </a:schemeClr>
                  </a:outerShdw>
                </a:effectLst>
                <a:latin typeface="+mj-lt"/>
                <a:cs typeface="Aharoni" panose="02010803020104030203" pitchFamily="2" charset="-79"/>
              </a:rPr>
              <a:t>Contacting the school – </a:t>
            </a:r>
          </a:p>
          <a:p>
            <a:pPr eaLnBrk="1" hangingPunct="1">
              <a:buFontTx/>
              <a:buNone/>
            </a:pPr>
            <a:r>
              <a:rPr lang="en-GB" altLang="en-US" sz="4400" cap="small" dirty="0">
                <a:effectLst>
                  <a:outerShdw blurRad="38100" dist="38100" dir="2700000" algn="tl">
                    <a:schemeClr val="bg1">
                      <a:alpha val="43000"/>
                    </a:schemeClr>
                  </a:outerShdw>
                </a:effectLst>
                <a:latin typeface="+mj-lt"/>
                <a:cs typeface="Aharoni" panose="02010803020104030203" pitchFamily="2" charset="-79"/>
              </a:rPr>
              <a:t>					When and Who?</a:t>
            </a:r>
          </a:p>
        </p:txBody>
      </p:sp>
      <p:sp>
        <p:nvSpPr>
          <p:cNvPr id="2" name="AutoShape 4" descr="Image result for children talking on mobiles"/>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2" descr="https://theapprenticeacademy.co.uk/wp-content/uploads/2018/02/Offsted-Good-Provid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stretch>
            <a:fillRect/>
          </a:stretch>
        </p:blipFill>
        <p:spPr>
          <a:xfrm>
            <a:off x="11663" y="5301208"/>
            <a:ext cx="9132337" cy="1322615"/>
          </a:xfrm>
          <a:prstGeom prst="rect">
            <a:avLst/>
          </a:prstGeom>
        </p:spPr>
      </p:pic>
      <p:pic>
        <p:nvPicPr>
          <p:cNvPr id="10" name="Picture 9">
            <a:extLst>
              <a:ext uri="{FF2B5EF4-FFF2-40B4-BE49-F238E27FC236}">
                <a16:creationId xmlns:a16="http://schemas.microsoft.com/office/drawing/2014/main" id="{20B7DAA0-6B64-4B27-AD55-7EF0645AFB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2781619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827583" y="764704"/>
            <a:ext cx="8184615" cy="4104456"/>
          </a:xfrm>
        </p:spPr>
        <p:txBody>
          <a:bodyPr>
            <a:normAutofit lnSpcReduction="10000"/>
          </a:bodyPr>
          <a:lstStyle/>
          <a:p>
            <a:pPr eaLnBrk="1" hangingPunct="1">
              <a:buFontTx/>
              <a:buNone/>
            </a:pPr>
            <a:r>
              <a:rPr lang="en-GB" altLang="en-US" sz="4800" cap="small" dirty="0">
                <a:effectLst>
                  <a:outerShdw blurRad="38100" dist="38100" dir="2700000" algn="tl">
                    <a:schemeClr val="bg1">
                      <a:alpha val="43000"/>
                    </a:schemeClr>
                  </a:outerShdw>
                </a:effectLst>
                <a:latin typeface="+mj-lt"/>
                <a:cs typeface="Aharoni" panose="02010803020104030203" pitchFamily="2" charset="-79"/>
              </a:rPr>
              <a:t>When?</a:t>
            </a:r>
          </a:p>
          <a:p>
            <a:pPr eaLnBrk="1" hangingPunct="1">
              <a:buFontTx/>
              <a:buNone/>
            </a:pPr>
            <a:r>
              <a:rPr lang="en-GB" altLang="en-US" dirty="0">
                <a:latin typeface="+mj-lt"/>
                <a:cs typeface="Aharoni" panose="02010803020104030203" pitchFamily="2" charset="-79"/>
              </a:rPr>
              <a:t>   </a:t>
            </a:r>
            <a:r>
              <a:rPr lang="en-GB" altLang="en-US" sz="2800" dirty="0">
                <a:latin typeface="+mj-lt"/>
                <a:cs typeface="Aharoni" panose="02010803020104030203" pitchFamily="2" charset="-79"/>
              </a:rPr>
              <a:t>You know your children best and if any aspect of school life is persistently distressing them it is probably best to err on the side of caution and intervene early.  If you have talked to your child, offered reassurance, helped them come up with ways of solving the problem themselves and things still haven’t changed, then it is time to speak to the school.</a:t>
            </a:r>
          </a:p>
        </p:txBody>
      </p:sp>
      <p:pic>
        <p:nvPicPr>
          <p:cNvPr id="5" name="Picture 4"/>
          <p:cNvPicPr>
            <a:picLocks noChangeAspect="1"/>
          </p:cNvPicPr>
          <p:nvPr/>
        </p:nvPicPr>
        <p:blipFill>
          <a:blip r:embed="rId3" cstate="print"/>
          <a:stretch>
            <a:fillRect/>
          </a:stretch>
        </p:blipFill>
        <p:spPr>
          <a:xfrm>
            <a:off x="11663" y="5301208"/>
            <a:ext cx="9132337" cy="1322615"/>
          </a:xfrm>
          <a:prstGeom prst="rect">
            <a:avLst/>
          </a:prstGeom>
        </p:spPr>
      </p:pic>
      <p:pic>
        <p:nvPicPr>
          <p:cNvPr id="7" name="Picture 2" descr="https://theapprenticeacademy.co.uk/wp-content/uploads/2018/02/Offsted-Good-Provid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D4154F9-A893-4481-987C-0E5FFA4CF1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3436750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5656" y="5177636"/>
            <a:ext cx="9132337" cy="1322615"/>
          </a:xfrm>
          <a:prstGeom prst="rect">
            <a:avLst/>
          </a:prstGeom>
        </p:spPr>
      </p:pic>
      <p:sp>
        <p:nvSpPr>
          <p:cNvPr id="18434" name="Rectangle 2"/>
          <p:cNvSpPr>
            <a:spLocks noGrp="1" noChangeArrowheads="1"/>
          </p:cNvSpPr>
          <p:nvPr>
            <p:ph type="title"/>
          </p:nvPr>
        </p:nvSpPr>
        <p:spPr>
          <a:xfrm>
            <a:off x="395536" y="332656"/>
            <a:ext cx="8229600" cy="1143000"/>
          </a:xfrm>
        </p:spPr>
        <p:txBody>
          <a:bodyPr/>
          <a:lstStyle/>
          <a:p>
            <a:pPr eaLnBrk="1" hangingPunct="1"/>
            <a:r>
              <a:rPr lang="en-GB" altLang="en-US" cap="small" dirty="0">
                <a:effectLst>
                  <a:outerShdw blurRad="38100" dist="38100" dir="2700000" algn="tl">
                    <a:schemeClr val="bg1">
                      <a:alpha val="43000"/>
                    </a:schemeClr>
                  </a:outerShdw>
                </a:effectLst>
                <a:latin typeface="Calibri" panose="020F0502020204030204" pitchFamily="34" charset="0"/>
                <a:cs typeface="Calibri" panose="020F0502020204030204" pitchFamily="34" charset="0"/>
              </a:rPr>
              <a:t>Who?</a:t>
            </a:r>
          </a:p>
        </p:txBody>
      </p:sp>
      <p:sp>
        <p:nvSpPr>
          <p:cNvPr id="18435" name="Text Box 4"/>
          <p:cNvSpPr txBox="1">
            <a:spLocks noChangeArrowheads="1"/>
          </p:cNvSpPr>
          <p:nvPr/>
        </p:nvSpPr>
        <p:spPr bwMode="auto">
          <a:xfrm>
            <a:off x="323850" y="1412776"/>
            <a:ext cx="864235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2000" b="1" dirty="0">
                <a:latin typeface="+mj-lt"/>
                <a:cs typeface="Aharoni" panose="02010803020104030203" pitchFamily="2" charset="-79"/>
              </a:rPr>
              <a:t>Class Tutor</a:t>
            </a:r>
            <a:r>
              <a:rPr lang="en-GB" altLang="en-US" sz="2000" dirty="0">
                <a:latin typeface="+mj-lt"/>
                <a:cs typeface="Aharoni" panose="02010803020104030203" pitchFamily="2" charset="-79"/>
              </a:rPr>
              <a:t> – These are the people who know your child best </a:t>
            </a:r>
          </a:p>
          <a:p>
            <a:pPr eaLnBrk="1" hangingPunct="1">
              <a:spcBef>
                <a:spcPct val="50000"/>
              </a:spcBef>
              <a:buFontTx/>
              <a:buNone/>
            </a:pPr>
            <a:r>
              <a:rPr lang="en-GB" altLang="en-US" sz="2000" b="1" dirty="0">
                <a:latin typeface="+mj-lt"/>
                <a:cs typeface="Aharoni" panose="02010803020104030203" pitchFamily="2" charset="-79"/>
              </a:rPr>
              <a:t>Individual Subject Teacher </a:t>
            </a:r>
            <a:r>
              <a:rPr lang="en-GB" altLang="en-US" sz="2000" dirty="0">
                <a:latin typeface="+mj-lt"/>
                <a:cs typeface="Aharoni" panose="02010803020104030203" pitchFamily="2" charset="-79"/>
              </a:rPr>
              <a:t>- delivers a subject area to your child</a:t>
            </a:r>
          </a:p>
          <a:p>
            <a:pPr eaLnBrk="1" hangingPunct="1">
              <a:spcBef>
                <a:spcPct val="50000"/>
              </a:spcBef>
              <a:buFontTx/>
              <a:buNone/>
            </a:pPr>
            <a:r>
              <a:rPr lang="en-GB" altLang="en-US" sz="2000" b="1" dirty="0">
                <a:latin typeface="+mj-lt"/>
                <a:cs typeface="Aharoni" panose="02010803020104030203" pitchFamily="2" charset="-79"/>
              </a:rPr>
              <a:t>SENCO</a:t>
            </a:r>
            <a:r>
              <a:rPr lang="en-GB" altLang="en-US" sz="2000" dirty="0">
                <a:latin typeface="+mj-lt"/>
                <a:cs typeface="Aharoni" panose="02010803020104030203" pitchFamily="2" charset="-79"/>
              </a:rPr>
              <a:t> – Overall responsibility for special educational needs students</a:t>
            </a:r>
          </a:p>
          <a:p>
            <a:pPr eaLnBrk="1" hangingPunct="1">
              <a:spcBef>
                <a:spcPct val="50000"/>
              </a:spcBef>
              <a:buFontTx/>
              <a:buNone/>
            </a:pPr>
            <a:r>
              <a:rPr lang="en-GB" altLang="en-US" sz="2000" b="1" dirty="0">
                <a:latin typeface="+mj-lt"/>
                <a:cs typeface="Aharoni" panose="02010803020104030203" pitchFamily="2" charset="-79"/>
              </a:rPr>
              <a:t>Pastoral Team </a:t>
            </a:r>
            <a:r>
              <a:rPr lang="en-GB" altLang="en-US" sz="2000" dirty="0">
                <a:latin typeface="+mj-lt"/>
                <a:cs typeface="Aharoni" panose="02010803020104030203" pitchFamily="2" charset="-79"/>
              </a:rPr>
              <a:t>– Head of Year, Assistant Head of Year</a:t>
            </a:r>
          </a:p>
          <a:p>
            <a:pPr eaLnBrk="1" hangingPunct="1">
              <a:spcBef>
                <a:spcPct val="50000"/>
              </a:spcBef>
              <a:buFontTx/>
              <a:buNone/>
            </a:pPr>
            <a:r>
              <a:rPr lang="en-GB" altLang="en-US" sz="2000" b="1" dirty="0">
                <a:latin typeface="+mj-lt"/>
                <a:cs typeface="Aharoni" panose="02010803020104030203" pitchFamily="2" charset="-79"/>
              </a:rPr>
              <a:t>Senior Leadership Team </a:t>
            </a:r>
            <a:r>
              <a:rPr lang="en-GB" altLang="en-US" sz="2000" dirty="0">
                <a:latin typeface="+mj-lt"/>
                <a:cs typeface="Aharoni" panose="02010803020104030203" pitchFamily="2" charset="-79"/>
              </a:rPr>
              <a:t>– Mr Conlon (</a:t>
            </a:r>
            <a:r>
              <a:rPr lang="en-GB" altLang="en-US" sz="2000" dirty="0" err="1">
                <a:latin typeface="+mj-lt"/>
                <a:cs typeface="Aharoni" panose="02010803020104030203" pitchFamily="2" charset="-79"/>
              </a:rPr>
              <a:t>HoS</a:t>
            </a:r>
            <a:r>
              <a:rPr lang="en-GB" altLang="en-US" sz="2000" dirty="0">
                <a:latin typeface="+mj-lt"/>
                <a:cs typeface="Aharoni" panose="02010803020104030203" pitchFamily="2" charset="-79"/>
              </a:rPr>
              <a:t>), Ms Hartshorne (DHT) and Mr Tongue (AHT)</a:t>
            </a:r>
          </a:p>
        </p:txBody>
      </p:sp>
      <p:sp>
        <p:nvSpPr>
          <p:cNvPr id="18436" name="Text Box 5"/>
          <p:cNvSpPr txBox="1">
            <a:spLocks noChangeArrowheads="1"/>
          </p:cNvSpPr>
          <p:nvPr/>
        </p:nvSpPr>
        <p:spPr bwMode="auto">
          <a:xfrm>
            <a:off x="415679" y="4149080"/>
            <a:ext cx="8353425"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2400" dirty="0">
                <a:latin typeface="+mj-lt"/>
                <a:cs typeface="Aharoni" panose="02010803020104030203" pitchFamily="2" charset="-79"/>
              </a:rPr>
              <a:t>Contact the person who is most relevant. HOWEVER, do not worry as a message will get to the best person to deal with the issue.</a:t>
            </a:r>
          </a:p>
          <a:p>
            <a:pPr eaLnBrk="1" hangingPunct="1">
              <a:spcBef>
                <a:spcPct val="0"/>
              </a:spcBef>
              <a:buFontTx/>
              <a:buNone/>
            </a:pPr>
            <a:endParaRPr lang="en-GB" altLang="en-US" sz="2000" dirty="0">
              <a:latin typeface="Century Schoolbook" panose="02040604050505020304" pitchFamily="18" charset="0"/>
              <a:cs typeface="Aharoni" panose="02010803020104030203" pitchFamily="2" charset="-79"/>
            </a:endParaRPr>
          </a:p>
        </p:txBody>
      </p:sp>
      <p:pic>
        <p:nvPicPr>
          <p:cNvPr id="9" name="Picture 2" descr="https://theapprenticeacademy.co.uk/wp-content/uploads/2018/02/Offsted-Good-Provid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6DC8953-AB1E-4A18-8945-6CE8158F77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3400693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1663" y="5301208"/>
            <a:ext cx="9132337" cy="1322615"/>
          </a:xfrm>
          <a:prstGeom prst="rect">
            <a:avLst/>
          </a:prstGeom>
        </p:spPr>
      </p:pic>
      <p:sp>
        <p:nvSpPr>
          <p:cNvPr id="23554" name="Rectangle 2"/>
          <p:cNvSpPr>
            <a:spLocks noGrp="1" noChangeArrowheads="1"/>
          </p:cNvSpPr>
          <p:nvPr>
            <p:ph type="title"/>
          </p:nvPr>
        </p:nvSpPr>
        <p:spPr>
          <a:xfrm>
            <a:off x="457200" y="44624"/>
            <a:ext cx="8229600" cy="1143000"/>
          </a:xfrm>
        </p:spPr>
        <p:txBody>
          <a:bodyPr/>
          <a:lstStyle/>
          <a:p>
            <a:pPr eaLnBrk="1" hangingPunct="1"/>
            <a:r>
              <a:rPr lang="en-GB" altLang="en-US" cap="small" dirty="0">
                <a:effectLst>
                  <a:outerShdw blurRad="38100" dist="38100" dir="2700000" algn="tl">
                    <a:schemeClr val="bg1">
                      <a:alpha val="43000"/>
                    </a:schemeClr>
                  </a:outerShdw>
                </a:effectLst>
                <a:latin typeface="Calibri" panose="020F0502020204030204" pitchFamily="34" charset="0"/>
                <a:cs typeface="Calibri" panose="020F0502020204030204" pitchFamily="34" charset="0"/>
              </a:rPr>
              <a:t>Remember </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920988"/>
            <a:ext cx="4244646" cy="4480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s://theapprenticeacademy.co.uk/wp-content/uploads/2018/02/Offsted-Good-Provid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0D1B02D-BD09-4F98-BBA6-F44517FBB2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3961832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1663" y="5301208"/>
            <a:ext cx="9132337" cy="1322615"/>
          </a:xfrm>
          <a:prstGeom prst="rect">
            <a:avLst/>
          </a:prstGeom>
        </p:spPr>
      </p:pic>
      <p:sp>
        <p:nvSpPr>
          <p:cNvPr id="7" name="Content Placeholder 2"/>
          <p:cNvSpPr txBox="1">
            <a:spLocks/>
          </p:cNvSpPr>
          <p:nvPr/>
        </p:nvSpPr>
        <p:spPr>
          <a:xfrm>
            <a:off x="1088650" y="1598017"/>
            <a:ext cx="7231034" cy="33671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100" dirty="0"/>
          </a:p>
        </p:txBody>
      </p:sp>
      <p:sp>
        <p:nvSpPr>
          <p:cNvPr id="3" name="TextBox 2">
            <a:extLst>
              <a:ext uri="{FF2B5EF4-FFF2-40B4-BE49-F238E27FC236}">
                <a16:creationId xmlns:a16="http://schemas.microsoft.com/office/drawing/2014/main" id="{85849D66-7B1C-4829-2582-D3577E37B135}"/>
              </a:ext>
            </a:extLst>
          </p:cNvPr>
          <p:cNvSpPr txBox="1"/>
          <p:nvPr/>
        </p:nvSpPr>
        <p:spPr>
          <a:xfrm>
            <a:off x="275996" y="1641808"/>
            <a:ext cx="7824672" cy="507831"/>
          </a:xfrm>
          <a:prstGeom prst="rect">
            <a:avLst/>
          </a:prstGeom>
          <a:noFill/>
        </p:spPr>
        <p:txBody>
          <a:bodyPr wrap="square">
            <a:spAutoFit/>
          </a:bodyPr>
          <a:lstStyle/>
          <a:p>
            <a:r>
              <a:rPr lang="en-US" sz="1350" dirty="0">
                <a:solidFill>
                  <a:srgbClr val="000000"/>
                </a:solidFill>
                <a:latin typeface="Calibri" panose="020F0502020204030204" pitchFamily="34" charset="0"/>
              </a:rPr>
              <a:t/>
            </a:r>
            <a:br>
              <a:rPr lang="en-US" sz="1350" dirty="0">
                <a:solidFill>
                  <a:srgbClr val="000000"/>
                </a:solidFill>
                <a:latin typeface="Calibri" panose="020F0502020204030204" pitchFamily="34" charset="0"/>
              </a:rPr>
            </a:br>
            <a:endParaRPr lang="en-GB" sz="1350" dirty="0"/>
          </a:p>
        </p:txBody>
      </p:sp>
      <p:sp>
        <p:nvSpPr>
          <p:cNvPr id="2" name="TextBox 1">
            <a:extLst>
              <a:ext uri="{FF2B5EF4-FFF2-40B4-BE49-F238E27FC236}">
                <a16:creationId xmlns:a16="http://schemas.microsoft.com/office/drawing/2014/main" id="{5C2A2117-310E-2416-A786-4A63A291E66D}"/>
              </a:ext>
            </a:extLst>
          </p:cNvPr>
          <p:cNvSpPr txBox="1"/>
          <p:nvPr/>
        </p:nvSpPr>
        <p:spPr>
          <a:xfrm>
            <a:off x="1507332" y="1108045"/>
            <a:ext cx="5762149" cy="507831"/>
          </a:xfrm>
          <a:prstGeom prst="rect">
            <a:avLst/>
          </a:prstGeom>
          <a:noFill/>
        </p:spPr>
        <p:txBody>
          <a:bodyPr wrap="square">
            <a:spAutoFit/>
          </a:bodyPr>
          <a:lstStyle/>
          <a:p>
            <a:r>
              <a:rPr lang="en-US" sz="1350" dirty="0">
                <a:solidFill>
                  <a:srgbClr val="000000"/>
                </a:solidFill>
                <a:latin typeface="Calibri" panose="020F0502020204030204" pitchFamily="34" charset="0"/>
              </a:rPr>
              <a:t/>
            </a:r>
            <a:br>
              <a:rPr lang="en-US" sz="1350" dirty="0">
                <a:solidFill>
                  <a:srgbClr val="000000"/>
                </a:solidFill>
                <a:latin typeface="Calibri" panose="020F0502020204030204" pitchFamily="34" charset="0"/>
              </a:rPr>
            </a:br>
            <a:endParaRPr lang="en-GB" sz="1350" dirty="0"/>
          </a:p>
        </p:txBody>
      </p:sp>
      <p:pic>
        <p:nvPicPr>
          <p:cNvPr id="1026" name="Picture 2" descr="https://theapprenticeacademy.co.uk/wp-content/uploads/2018/02/Offsted-Good-Provi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808761" y="1268760"/>
            <a:ext cx="7510923" cy="6919560"/>
          </a:xfrm>
          <a:prstGeom prst="rect">
            <a:avLst/>
          </a:prstGeom>
        </p:spPr>
      </p:pic>
      <p:sp>
        <p:nvSpPr>
          <p:cNvPr id="9" name="Title 3"/>
          <p:cNvSpPr>
            <a:spLocks noGrp="1"/>
          </p:cNvSpPr>
          <p:nvPr>
            <p:ph type="title"/>
          </p:nvPr>
        </p:nvSpPr>
        <p:spPr>
          <a:xfrm>
            <a:off x="457200" y="274638"/>
            <a:ext cx="8229600" cy="1143000"/>
          </a:xfrm>
        </p:spPr>
        <p:txBody>
          <a:bodyPr/>
          <a:lstStyle/>
          <a:p>
            <a:r>
              <a:rPr lang="en-US" dirty="0"/>
              <a:t>Coming to </a:t>
            </a:r>
            <a:r>
              <a:rPr lang="en-US" dirty="0" err="1"/>
              <a:t>Wigston</a:t>
            </a:r>
            <a:r>
              <a:rPr lang="en-US" dirty="0"/>
              <a:t> Academy</a:t>
            </a:r>
            <a:endParaRPr lang="en-GB" dirty="0"/>
          </a:p>
        </p:txBody>
      </p:sp>
      <p:pic>
        <p:nvPicPr>
          <p:cNvPr id="10" name="Picture 9">
            <a:extLst>
              <a:ext uri="{FF2B5EF4-FFF2-40B4-BE49-F238E27FC236}">
                <a16:creationId xmlns:a16="http://schemas.microsoft.com/office/drawing/2014/main" id="{D9310308-4FEE-4375-96A0-91653BBCB4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0473" y="5437864"/>
            <a:ext cx="1170457" cy="1190689"/>
          </a:xfrm>
          <a:prstGeom prst="rect">
            <a:avLst/>
          </a:prstGeom>
        </p:spPr>
      </p:pic>
    </p:spTree>
    <p:extLst>
      <p:ext uri="{BB962C8B-B14F-4D97-AF65-F5344CB8AC3E}">
        <p14:creationId xmlns:p14="http://schemas.microsoft.com/office/powerpoint/2010/main" val="2333139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stretch>
            <a:fillRect/>
          </a:stretch>
        </p:blipFill>
        <p:spPr>
          <a:xfrm>
            <a:off x="11663" y="5439362"/>
            <a:ext cx="9132337" cy="1322615"/>
          </a:xfrm>
          <a:prstGeom prst="rect">
            <a:avLst/>
          </a:prstGeom>
        </p:spPr>
      </p:pic>
      <p:sp>
        <p:nvSpPr>
          <p:cNvPr id="2" name="Title 1"/>
          <p:cNvSpPr>
            <a:spLocks noGrp="1"/>
          </p:cNvSpPr>
          <p:nvPr>
            <p:ph type="title"/>
          </p:nvPr>
        </p:nvSpPr>
        <p:spPr>
          <a:xfrm>
            <a:off x="1563253" y="178365"/>
            <a:ext cx="8229600" cy="1143000"/>
          </a:xfrm>
        </p:spPr>
        <p:txBody>
          <a:bodyPr/>
          <a:lstStyle/>
          <a:p>
            <a:pPr algn="l"/>
            <a:r>
              <a:rPr lang="en-GB" dirty="0">
                <a:latin typeface="Calibri" panose="020F0502020204030204" pitchFamily="34" charset="0"/>
                <a:cs typeface="Calibri" panose="020F0502020204030204" pitchFamily="34" charset="0"/>
              </a:rPr>
              <a:t>What Ofsted say…..</a:t>
            </a:r>
          </a:p>
        </p:txBody>
      </p:sp>
      <p:sp>
        <p:nvSpPr>
          <p:cNvPr id="3" name="Rectangle 2"/>
          <p:cNvSpPr/>
          <p:nvPr/>
        </p:nvSpPr>
        <p:spPr>
          <a:xfrm>
            <a:off x="3316077" y="1340985"/>
            <a:ext cx="1981905" cy="1200329"/>
          </a:xfrm>
          <a:prstGeom prst="rect">
            <a:avLst/>
          </a:prstGeom>
        </p:spPr>
        <p:txBody>
          <a:bodyPr wrap="square">
            <a:spAutoFit/>
          </a:bodyPr>
          <a:lstStyle/>
          <a:p>
            <a:r>
              <a:rPr lang="en-GB" i="1" dirty="0"/>
              <a:t>There are positive relationships between staff and pupils</a:t>
            </a:r>
          </a:p>
        </p:txBody>
      </p:sp>
      <p:sp>
        <p:nvSpPr>
          <p:cNvPr id="4" name="Rectangle 3"/>
          <p:cNvSpPr/>
          <p:nvPr/>
        </p:nvSpPr>
        <p:spPr>
          <a:xfrm>
            <a:off x="2123728" y="1350141"/>
            <a:ext cx="3024336" cy="369332"/>
          </a:xfrm>
          <a:prstGeom prst="rect">
            <a:avLst/>
          </a:prstGeom>
        </p:spPr>
        <p:txBody>
          <a:bodyPr wrap="square">
            <a:spAutoFit/>
          </a:bodyPr>
          <a:lstStyle/>
          <a:p>
            <a:endParaRPr lang="en-GB" dirty="0"/>
          </a:p>
        </p:txBody>
      </p:sp>
      <p:sp>
        <p:nvSpPr>
          <p:cNvPr id="5" name="Rectangle 4"/>
          <p:cNvSpPr/>
          <p:nvPr/>
        </p:nvSpPr>
        <p:spPr>
          <a:xfrm>
            <a:off x="3236622" y="4425372"/>
            <a:ext cx="2430016" cy="923330"/>
          </a:xfrm>
          <a:prstGeom prst="rect">
            <a:avLst/>
          </a:prstGeom>
        </p:spPr>
        <p:txBody>
          <a:bodyPr wrap="square">
            <a:spAutoFit/>
          </a:bodyPr>
          <a:lstStyle/>
          <a:p>
            <a:r>
              <a:rPr lang="en-GB" i="1" dirty="0"/>
              <a:t>Staff care about their pupil’s education and well-being.</a:t>
            </a:r>
          </a:p>
        </p:txBody>
      </p:sp>
      <p:sp>
        <p:nvSpPr>
          <p:cNvPr id="6" name="Rectangle 5"/>
          <p:cNvSpPr/>
          <p:nvPr/>
        </p:nvSpPr>
        <p:spPr>
          <a:xfrm>
            <a:off x="3562905" y="2952941"/>
            <a:ext cx="2502024" cy="923330"/>
          </a:xfrm>
          <a:prstGeom prst="rect">
            <a:avLst/>
          </a:prstGeom>
        </p:spPr>
        <p:txBody>
          <a:bodyPr wrap="square">
            <a:spAutoFit/>
          </a:bodyPr>
          <a:lstStyle/>
          <a:p>
            <a:r>
              <a:rPr lang="en-GB" i="1" dirty="0"/>
              <a:t>There is a calm and positive atmosphere around the school site.</a:t>
            </a:r>
          </a:p>
        </p:txBody>
      </p:sp>
      <p:sp>
        <p:nvSpPr>
          <p:cNvPr id="7" name="Rectangle 6"/>
          <p:cNvSpPr/>
          <p:nvPr/>
        </p:nvSpPr>
        <p:spPr>
          <a:xfrm>
            <a:off x="674805" y="3804309"/>
            <a:ext cx="2430016" cy="1754326"/>
          </a:xfrm>
          <a:prstGeom prst="rect">
            <a:avLst/>
          </a:prstGeom>
        </p:spPr>
        <p:txBody>
          <a:bodyPr wrap="square">
            <a:spAutoFit/>
          </a:bodyPr>
          <a:lstStyle/>
          <a:p>
            <a:r>
              <a:rPr lang="en-GB" i="1" dirty="0"/>
              <a:t>Teaching provides opportunities for pupils to revisit knowledge, so that they know and remember more.</a:t>
            </a:r>
          </a:p>
          <a:p>
            <a:endParaRPr lang="en-GB" dirty="0"/>
          </a:p>
        </p:txBody>
      </p:sp>
      <p:sp>
        <p:nvSpPr>
          <p:cNvPr id="8" name="Rectangle 7"/>
          <p:cNvSpPr/>
          <p:nvPr/>
        </p:nvSpPr>
        <p:spPr>
          <a:xfrm>
            <a:off x="6201556" y="3043601"/>
            <a:ext cx="2646040" cy="2031325"/>
          </a:xfrm>
          <a:prstGeom prst="rect">
            <a:avLst/>
          </a:prstGeom>
        </p:spPr>
        <p:txBody>
          <a:bodyPr wrap="square">
            <a:spAutoFit/>
          </a:bodyPr>
          <a:lstStyle/>
          <a:p>
            <a:r>
              <a:rPr lang="en-GB" i="1" dirty="0"/>
              <a:t>Pupils value the range of leadership responsibilities available to them, including being on the school council, being ambassadors and being sports leaders.</a:t>
            </a:r>
          </a:p>
        </p:txBody>
      </p:sp>
      <p:sp>
        <p:nvSpPr>
          <p:cNvPr id="9" name="Rectangle 8"/>
          <p:cNvSpPr/>
          <p:nvPr/>
        </p:nvSpPr>
        <p:spPr>
          <a:xfrm>
            <a:off x="6064929" y="1198615"/>
            <a:ext cx="2646040" cy="1754326"/>
          </a:xfrm>
          <a:prstGeom prst="rect">
            <a:avLst/>
          </a:prstGeom>
        </p:spPr>
        <p:txBody>
          <a:bodyPr wrap="square">
            <a:spAutoFit/>
          </a:bodyPr>
          <a:lstStyle/>
          <a:p>
            <a:r>
              <a:rPr lang="en-GB" i="1" dirty="0"/>
              <a:t>This is a good school that serves its community well. Teachers have high expectations of what all pupils can achieve.</a:t>
            </a:r>
          </a:p>
          <a:p>
            <a:endParaRPr lang="en-GB" dirty="0"/>
          </a:p>
        </p:txBody>
      </p:sp>
      <p:sp>
        <p:nvSpPr>
          <p:cNvPr id="10" name="Rectangle 9"/>
          <p:cNvSpPr/>
          <p:nvPr/>
        </p:nvSpPr>
        <p:spPr>
          <a:xfrm>
            <a:off x="331891" y="1607004"/>
            <a:ext cx="2716727" cy="2031325"/>
          </a:xfrm>
          <a:prstGeom prst="rect">
            <a:avLst/>
          </a:prstGeom>
        </p:spPr>
        <p:txBody>
          <a:bodyPr wrap="square">
            <a:spAutoFit/>
          </a:bodyPr>
          <a:lstStyle/>
          <a:p>
            <a:r>
              <a:rPr lang="en-GB" i="1" dirty="0"/>
              <a:t>Leaders want all pupils to be well prepared for their adult lives. Leaders have considered the local context and made sure that the curriculum addresses these needs</a:t>
            </a:r>
          </a:p>
        </p:txBody>
      </p:sp>
      <p:pic>
        <p:nvPicPr>
          <p:cNvPr id="16" name="Picture 2" descr="https://theapprenticeacademy.co.uk/wp-content/uploads/2018/02/Offsted-Good-Provi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3" y="90893"/>
            <a:ext cx="1509307" cy="15093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5EDAFFF-77EF-4205-AF3C-AC59719B74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2230285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stretch>
            <a:fillRect/>
          </a:stretch>
        </p:blipFill>
        <p:spPr>
          <a:xfrm>
            <a:off x="11663" y="5301208"/>
            <a:ext cx="9132337" cy="1322615"/>
          </a:xfrm>
          <a:prstGeom prst="rect">
            <a:avLst/>
          </a:prstGeom>
        </p:spPr>
      </p:pic>
      <p:sp>
        <p:nvSpPr>
          <p:cNvPr id="4" name="Title 3"/>
          <p:cNvSpPr>
            <a:spLocks noGrp="1"/>
          </p:cNvSpPr>
          <p:nvPr>
            <p:ph type="title"/>
          </p:nvPr>
        </p:nvSpPr>
        <p:spPr>
          <a:xfrm>
            <a:off x="18223" y="60627"/>
            <a:ext cx="9107554" cy="1143000"/>
          </a:xfrm>
        </p:spPr>
        <p:txBody>
          <a:bodyPr>
            <a:noAutofit/>
          </a:bodyPr>
          <a:lstStyle/>
          <a:p>
            <a:r>
              <a:rPr lang="en-GB" altLang="en-US" cap="small" dirty="0">
                <a:effectLst>
                  <a:outerShdw blurRad="38100" dist="38100" dir="2700000" algn="tl">
                    <a:schemeClr val="bg1">
                      <a:alpha val="43000"/>
                    </a:schemeClr>
                  </a:outerShdw>
                </a:effectLst>
                <a:cs typeface="Aharoni" panose="02010803020104030203" pitchFamily="2" charset="-79"/>
              </a:rPr>
              <a:t>Exciting Times Ahead -Trips</a:t>
            </a:r>
            <a:endParaRPr lang="en-GB" dirty="0"/>
          </a:p>
        </p:txBody>
      </p:sp>
      <p:pic>
        <p:nvPicPr>
          <p:cNvPr id="6" name="Picture 5"/>
          <p:cNvPicPr>
            <a:picLocks noChangeAspect="1"/>
          </p:cNvPicPr>
          <p:nvPr/>
        </p:nvPicPr>
        <p:blipFill>
          <a:blip r:embed="rId3"/>
          <a:stretch>
            <a:fillRect/>
          </a:stretch>
        </p:blipFill>
        <p:spPr>
          <a:xfrm>
            <a:off x="5491797" y="1630312"/>
            <a:ext cx="3328675" cy="2093116"/>
          </a:xfrm>
          <a:prstGeom prst="rect">
            <a:avLst/>
          </a:prstGeom>
        </p:spPr>
      </p:pic>
      <p:pic>
        <p:nvPicPr>
          <p:cNvPr id="7" name="Picture 6"/>
          <p:cNvPicPr>
            <a:picLocks noChangeAspect="1"/>
          </p:cNvPicPr>
          <p:nvPr/>
        </p:nvPicPr>
        <p:blipFill>
          <a:blip r:embed="rId4"/>
          <a:stretch>
            <a:fillRect/>
          </a:stretch>
        </p:blipFill>
        <p:spPr>
          <a:xfrm>
            <a:off x="131801" y="1676909"/>
            <a:ext cx="3106012" cy="1968896"/>
          </a:xfrm>
          <a:prstGeom prst="rect">
            <a:avLst/>
          </a:prstGeom>
        </p:spPr>
      </p:pic>
      <p:pic>
        <p:nvPicPr>
          <p:cNvPr id="2" name="Picture 2" descr="\\bhs-srv002\staffhome$\kbakewell\My Pictures\Camp 2019\IMG_20190612_1532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1340768"/>
            <a:ext cx="1980884" cy="26411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1864" y="4130256"/>
            <a:ext cx="8352928" cy="1323439"/>
          </a:xfrm>
          <a:prstGeom prst="rect">
            <a:avLst/>
          </a:prstGeom>
          <a:noFill/>
        </p:spPr>
        <p:txBody>
          <a:bodyPr wrap="square" rtlCol="0">
            <a:spAutoFit/>
          </a:bodyPr>
          <a:lstStyle/>
          <a:p>
            <a:r>
              <a:rPr lang="en-GB" sz="2000" dirty="0"/>
              <a:t>During your time at the Academy there will be lots of opportunities to go on trips. In Year 7 we will be running a trip to France, more details will be shared with you soon. We also offer a camping trip to Exmouth, a ski trip to the USA in KS4 and a wide range of curricular trips.</a:t>
            </a:r>
          </a:p>
        </p:txBody>
      </p:sp>
      <p:pic>
        <p:nvPicPr>
          <p:cNvPr id="12" name="Picture 2" descr="https://theapprenticeacademy.co.uk/wp-content/uploads/2018/02/Offsted-Good-Provid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ECA1CB0-67FA-4733-B25E-E7C9B42DD4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3660091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tretch>
            <a:fillRect/>
          </a:stretch>
        </p:blipFill>
        <p:spPr>
          <a:xfrm>
            <a:off x="20697" y="5464855"/>
            <a:ext cx="9132337" cy="1322615"/>
          </a:xfrm>
          <a:prstGeom prst="rect">
            <a:avLst/>
          </a:prstGeom>
        </p:spPr>
      </p:pic>
      <p:sp>
        <p:nvSpPr>
          <p:cNvPr id="4" name="Title 3"/>
          <p:cNvSpPr>
            <a:spLocks noGrp="1"/>
          </p:cNvSpPr>
          <p:nvPr>
            <p:ph type="title"/>
          </p:nvPr>
        </p:nvSpPr>
        <p:spPr>
          <a:xfrm>
            <a:off x="0" y="188640"/>
            <a:ext cx="9144000" cy="1143000"/>
          </a:xfrm>
        </p:spPr>
        <p:txBody>
          <a:bodyPr>
            <a:normAutofit/>
          </a:bodyPr>
          <a:lstStyle/>
          <a:p>
            <a:r>
              <a:rPr lang="en-GB" cap="small" dirty="0">
                <a:effectLst>
                  <a:outerShdw blurRad="38100" dist="38100" dir="2700000" algn="tl">
                    <a:schemeClr val="bg1">
                      <a:alpha val="43000"/>
                    </a:schemeClr>
                  </a:outerShdw>
                </a:effectLst>
                <a:cs typeface="Aharoni" panose="02010803020104030203" pitchFamily="2" charset="-79"/>
              </a:rPr>
              <a:t>Extra-curricular activities</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266" y="1196752"/>
            <a:ext cx="4152057" cy="2050110"/>
          </a:xfrm>
          <a:prstGeom prst="rect">
            <a:avLst/>
          </a:prstGeom>
        </p:spPr>
      </p:pic>
      <p:pic>
        <p:nvPicPr>
          <p:cNvPr id="6" name="Picture 5"/>
          <p:cNvPicPr>
            <a:picLocks noChangeAspect="1"/>
          </p:cNvPicPr>
          <p:nvPr/>
        </p:nvPicPr>
        <p:blipFill>
          <a:blip r:embed="rId4"/>
          <a:stretch>
            <a:fillRect/>
          </a:stretch>
        </p:blipFill>
        <p:spPr>
          <a:xfrm>
            <a:off x="1115616" y="5285348"/>
            <a:ext cx="2152857" cy="1502122"/>
          </a:xfrm>
          <a:prstGeom prst="rect">
            <a:avLst/>
          </a:prstGeom>
        </p:spPr>
      </p:pic>
      <p:pic>
        <p:nvPicPr>
          <p:cNvPr id="9" name="Picture 8"/>
          <p:cNvPicPr>
            <a:picLocks noChangeAspect="1"/>
          </p:cNvPicPr>
          <p:nvPr/>
        </p:nvPicPr>
        <p:blipFill>
          <a:blip r:embed="rId5"/>
          <a:stretch>
            <a:fillRect/>
          </a:stretch>
        </p:blipFill>
        <p:spPr>
          <a:xfrm>
            <a:off x="3485693" y="3373338"/>
            <a:ext cx="2310443" cy="1837848"/>
          </a:xfrm>
          <a:prstGeom prst="rect">
            <a:avLst/>
          </a:prstGeom>
        </p:spPr>
      </p:pic>
      <p:pic>
        <p:nvPicPr>
          <p:cNvPr id="10" name="Picture 9"/>
          <p:cNvPicPr>
            <a:picLocks noChangeAspect="1"/>
          </p:cNvPicPr>
          <p:nvPr/>
        </p:nvPicPr>
        <p:blipFill>
          <a:blip r:embed="rId6"/>
          <a:stretch>
            <a:fillRect/>
          </a:stretch>
        </p:blipFill>
        <p:spPr>
          <a:xfrm>
            <a:off x="6010300" y="3350344"/>
            <a:ext cx="2768519" cy="1984587"/>
          </a:xfrm>
          <a:prstGeom prst="rect">
            <a:avLst/>
          </a:prstGeom>
        </p:spPr>
      </p:pic>
      <p:pic>
        <p:nvPicPr>
          <p:cNvPr id="13" name="Picture 12"/>
          <p:cNvPicPr>
            <a:picLocks noChangeAspect="1"/>
          </p:cNvPicPr>
          <p:nvPr/>
        </p:nvPicPr>
        <p:blipFill>
          <a:blip r:embed="rId7"/>
          <a:stretch>
            <a:fillRect/>
          </a:stretch>
        </p:blipFill>
        <p:spPr>
          <a:xfrm>
            <a:off x="200156" y="3381408"/>
            <a:ext cx="3166492" cy="1783480"/>
          </a:xfrm>
          <a:prstGeom prst="rect">
            <a:avLst/>
          </a:prstGeom>
        </p:spPr>
      </p:pic>
      <p:pic>
        <p:nvPicPr>
          <p:cNvPr id="1026" name="Picture 2" descr="No photo description availab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4331" y="1196751"/>
            <a:ext cx="3907962" cy="20949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3485693" y="5370933"/>
            <a:ext cx="2398640" cy="1290536"/>
          </a:xfrm>
          <a:prstGeom prst="rect">
            <a:avLst/>
          </a:prstGeom>
        </p:spPr>
      </p:pic>
      <p:pic>
        <p:nvPicPr>
          <p:cNvPr id="14" name="Picture 13">
            <a:extLst>
              <a:ext uri="{FF2B5EF4-FFF2-40B4-BE49-F238E27FC236}">
                <a16:creationId xmlns:a16="http://schemas.microsoft.com/office/drawing/2014/main" id="{900A13C7-CF6C-42F6-8C67-E405F88870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2810538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23" y="835163"/>
            <a:ext cx="9107554" cy="1143000"/>
          </a:xfrm>
        </p:spPr>
        <p:txBody>
          <a:bodyPr>
            <a:noAutofit/>
          </a:bodyPr>
          <a:lstStyle/>
          <a:p>
            <a:r>
              <a:rPr lang="en-GB" altLang="en-US" cap="small" dirty="0">
                <a:effectLst>
                  <a:outerShdw blurRad="38100" dist="38100" dir="2700000" algn="tl">
                    <a:schemeClr val="bg1">
                      <a:alpha val="43000"/>
                    </a:schemeClr>
                  </a:outerShdw>
                </a:effectLst>
                <a:cs typeface="Aharoni" panose="02010803020104030203" pitchFamily="2" charset="-79"/>
              </a:rPr>
              <a:t>Get Involved and Do Something New community and charity events</a:t>
            </a:r>
            <a:endParaRPr lang="en-GB" dirty="0"/>
          </a:p>
        </p:txBody>
      </p:sp>
      <p:pic>
        <p:nvPicPr>
          <p:cNvPr id="12" name="Picture 11"/>
          <p:cNvPicPr>
            <a:picLocks noChangeAspect="1"/>
          </p:cNvPicPr>
          <p:nvPr/>
        </p:nvPicPr>
        <p:blipFill>
          <a:blip r:embed="rId2" cstate="print"/>
          <a:stretch>
            <a:fillRect/>
          </a:stretch>
        </p:blipFill>
        <p:spPr>
          <a:xfrm>
            <a:off x="0" y="5484943"/>
            <a:ext cx="9132337" cy="1322615"/>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969" y="4823864"/>
            <a:ext cx="345122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BHS-SRV002\StaffHome$\kbakewell\Community 2021\FB_IMG_16366473127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284" y="2020383"/>
            <a:ext cx="2600325" cy="14573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7769" b="2252"/>
          <a:stretch/>
        </p:blipFill>
        <p:spPr bwMode="auto">
          <a:xfrm>
            <a:off x="462170" y="1585844"/>
            <a:ext cx="1872208"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6126" y="3519929"/>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p:cNvPicPr>
            <a:picLocks noGrp="1" noChangeAspect="1"/>
          </p:cNvPicPr>
          <p:nvPr>
            <p:ph idx="1"/>
          </p:nvPr>
        </p:nvPicPr>
        <p:blipFill>
          <a:blip r:embed="rId7"/>
          <a:stretch>
            <a:fillRect/>
          </a:stretch>
        </p:blipFill>
        <p:spPr>
          <a:xfrm>
            <a:off x="69489" y="3978772"/>
            <a:ext cx="2770992" cy="1446621"/>
          </a:xfrm>
          <a:prstGeom prst="rect">
            <a:avLst/>
          </a:prstGeom>
        </p:spPr>
      </p:pic>
      <p:pic>
        <p:nvPicPr>
          <p:cNvPr id="14" name="Picture 2" descr="https://theapprenticeacademy.co.uk/wp-content/uploads/2018/02/Offsted-Good-Provide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 y="-12630"/>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3063482" y="2117126"/>
            <a:ext cx="3405515" cy="2554136"/>
          </a:xfrm>
          <a:prstGeom prst="rect">
            <a:avLst/>
          </a:prstGeom>
        </p:spPr>
      </p:pic>
      <p:pic>
        <p:nvPicPr>
          <p:cNvPr id="15" name="Picture 14">
            <a:extLst>
              <a:ext uri="{FF2B5EF4-FFF2-40B4-BE49-F238E27FC236}">
                <a16:creationId xmlns:a16="http://schemas.microsoft.com/office/drawing/2014/main" id="{E872D0E7-901D-4C32-8D99-00279EEE39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337455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179512" y="-171400"/>
            <a:ext cx="8424936" cy="598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altLang="en-US" sz="2000" b="0" i="0" u="sng" strike="noStrike" kern="1200" cap="none" spc="0" normalizeH="0" baseline="0" noProof="0" dirty="0">
              <a:ln>
                <a:noFill/>
              </a:ln>
              <a:solidFill>
                <a:prstClr val="black"/>
              </a:solidFill>
              <a:effectLst/>
              <a:uLnTx/>
              <a:uFillTx/>
              <a:latin typeface="Comic Sans MS" pitchFamily="66" charset="0"/>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4400" b="1" i="0" u="sng" strike="noStrike" kern="1200" cap="small" spc="0" normalizeH="0" baseline="0" noProof="0" dirty="0">
                <a:ln>
                  <a:noFill/>
                </a:ln>
                <a:solidFill>
                  <a:prstClr val="black"/>
                </a:solidFill>
                <a:effectLst>
                  <a:outerShdw blurRad="38100" dist="38100" dir="2700000" algn="tl">
                    <a:prstClr val="white">
                      <a:alpha val="43000"/>
                    </a:prstClr>
                  </a:outerShdw>
                </a:effectLst>
                <a:uLnTx/>
                <a:uFillTx/>
                <a:latin typeface="Calibri"/>
                <a:ea typeface="+mn-ea"/>
                <a:cs typeface="Aharoni" panose="02010803020104030203" pitchFamily="2" charset="-79"/>
              </a:rPr>
              <a:t>What’s next</a:t>
            </a:r>
            <a:r>
              <a:rPr kumimoji="0" lang="en-GB" altLang="en-US" b="1" i="0" u="sng" strike="noStrike" kern="1200" cap="small" spc="0" normalizeH="0" baseline="0" noProof="0" dirty="0">
                <a:ln>
                  <a:noFill/>
                </a:ln>
                <a:solidFill>
                  <a:prstClr val="black"/>
                </a:solidFill>
                <a:effectLst>
                  <a:outerShdw blurRad="38100" dist="38100" dir="2700000" algn="tl">
                    <a:prstClr val="white">
                      <a:alpha val="43000"/>
                    </a:prstClr>
                  </a:outerShdw>
                </a:effectLst>
                <a:uLnTx/>
                <a:uFillTx/>
                <a:latin typeface="Calibri"/>
                <a:ea typeface="+mn-ea"/>
                <a:cs typeface="Aharoni" panose="02010803020104030203" pitchFamily="2" charset="-79"/>
              </a:rPr>
              <a:t>?</a:t>
            </a:r>
          </a:p>
          <a:p>
            <a:pPr marL="0" marR="0" lvl="0" indent="0" algn="ctr" defTabSz="914400" rtl="0" eaLnBrk="1" fontAlgn="auto" latinLnBrk="0" hangingPunct="1">
              <a:lnSpc>
                <a:spcPct val="100000"/>
              </a:lnSpc>
              <a:spcBef>
                <a:spcPct val="50000"/>
              </a:spcBef>
              <a:spcAft>
                <a:spcPts val="0"/>
              </a:spcAft>
              <a:buClrTx/>
              <a:buSzTx/>
              <a:buFontTx/>
              <a:buNone/>
              <a:tabLst/>
              <a:defRPr/>
            </a:pPr>
            <a:r>
              <a:rPr lang="en-GB" altLang="en-US" sz="2800" b="1" cap="small" dirty="0">
                <a:solidFill>
                  <a:prstClr val="black"/>
                </a:solidFill>
                <a:effectLst>
                  <a:outerShdw blurRad="38100" dist="38100" dir="2700000" algn="tl">
                    <a:prstClr val="white">
                      <a:alpha val="43000"/>
                    </a:prstClr>
                  </a:outerShdw>
                </a:effectLst>
                <a:latin typeface="Calibri"/>
                <a:cs typeface="Aharoni" panose="02010803020104030203" pitchFamily="2" charset="-79"/>
              </a:rPr>
              <a:t>You will receive a full induction pack which will include:</a:t>
            </a:r>
          </a:p>
          <a:p>
            <a:pPr marL="571500" indent="-571500" algn="ctr" eaLnBrk="1" hangingPunct="1">
              <a:spcBef>
                <a:spcPct val="50000"/>
              </a:spcBef>
            </a:pPr>
            <a:r>
              <a:rPr kumimoji="0" lang="en-GB" altLang="en-US" b="1" i="0" u="none" strike="noStrike" kern="1200" cap="small" spc="0" normalizeH="0" baseline="0" noProof="0" dirty="0">
                <a:ln>
                  <a:noFill/>
                </a:ln>
                <a:solidFill>
                  <a:prstClr val="black"/>
                </a:solidFill>
                <a:effectLst>
                  <a:outerShdw blurRad="38100" dist="38100" dir="2700000" algn="tl">
                    <a:prstClr val="white">
                      <a:alpha val="43000"/>
                    </a:prstClr>
                  </a:outerShdw>
                </a:effectLst>
                <a:uLnTx/>
                <a:uFillTx/>
                <a:latin typeface="Calibri"/>
                <a:ea typeface="+mn-ea"/>
                <a:cs typeface="Aharoni" panose="02010803020104030203" pitchFamily="2" charset="-79"/>
              </a:rPr>
              <a:t>Letter from the headteacher</a:t>
            </a:r>
          </a:p>
          <a:p>
            <a:pPr marL="571500" indent="-571500" algn="ctr" eaLnBrk="1" hangingPunct="1">
              <a:spcBef>
                <a:spcPct val="50000"/>
              </a:spcBef>
            </a:pPr>
            <a:r>
              <a:rPr lang="en-GB" altLang="en-US" b="1" cap="small" dirty="0">
                <a:solidFill>
                  <a:prstClr val="black"/>
                </a:solidFill>
                <a:effectLst>
                  <a:outerShdw blurRad="38100" dist="38100" dir="2700000" algn="tl">
                    <a:prstClr val="white">
                      <a:alpha val="43000"/>
                    </a:prstClr>
                  </a:outerShdw>
                </a:effectLst>
                <a:latin typeface="Calibri"/>
                <a:cs typeface="Aharoni" panose="02010803020104030203" pitchFamily="2" charset="-79"/>
              </a:rPr>
              <a:t>Student data Form</a:t>
            </a:r>
          </a:p>
          <a:p>
            <a:pPr marL="571500" indent="-571500" algn="ctr" eaLnBrk="1" hangingPunct="1">
              <a:spcBef>
                <a:spcPct val="50000"/>
              </a:spcBef>
            </a:pPr>
            <a:r>
              <a:rPr kumimoji="0" lang="en-GB" altLang="en-US" b="1" i="0" u="none" strike="noStrike" kern="1200" cap="small" spc="0" normalizeH="0" baseline="0" noProof="0" dirty="0">
                <a:ln>
                  <a:noFill/>
                </a:ln>
                <a:solidFill>
                  <a:prstClr val="black"/>
                </a:solidFill>
                <a:effectLst>
                  <a:outerShdw blurRad="38100" dist="38100" dir="2700000" algn="tl">
                    <a:prstClr val="white">
                      <a:alpha val="43000"/>
                    </a:prstClr>
                  </a:outerShdw>
                </a:effectLst>
                <a:uLnTx/>
                <a:uFillTx/>
                <a:latin typeface="Calibri"/>
                <a:ea typeface="+mn-ea"/>
                <a:cs typeface="Aharoni" panose="02010803020104030203" pitchFamily="2" charset="-79"/>
              </a:rPr>
              <a:t>Induction Days consent form</a:t>
            </a:r>
          </a:p>
          <a:p>
            <a:pPr marL="571500" indent="-571500" algn="ctr" eaLnBrk="1" hangingPunct="1">
              <a:spcBef>
                <a:spcPct val="50000"/>
              </a:spcBef>
            </a:pPr>
            <a:r>
              <a:rPr lang="en-GB" altLang="en-US" b="1" cap="small" dirty="0">
                <a:solidFill>
                  <a:prstClr val="black"/>
                </a:solidFill>
                <a:effectLst>
                  <a:outerShdw blurRad="38100" dist="38100" dir="2700000" algn="tl">
                    <a:prstClr val="white">
                      <a:alpha val="43000"/>
                    </a:prstClr>
                  </a:outerShdw>
                </a:effectLst>
                <a:latin typeface="Calibri"/>
                <a:cs typeface="Aharoni" panose="02010803020104030203" pitchFamily="2" charset="-79"/>
              </a:rPr>
              <a:t>Other important information</a:t>
            </a:r>
            <a:endParaRPr kumimoji="0" lang="en-GB" altLang="en-US" b="1" i="0" u="none" strike="noStrike" kern="1200" cap="small" spc="0" normalizeH="0" baseline="0" noProof="0" dirty="0">
              <a:ln>
                <a:noFill/>
              </a:ln>
              <a:solidFill>
                <a:prstClr val="black"/>
              </a:solidFill>
              <a:effectLst>
                <a:outerShdw blurRad="38100" dist="38100" dir="2700000" algn="tl">
                  <a:prstClr val="white">
                    <a:alpha val="43000"/>
                  </a:prstClr>
                </a:outerShdw>
              </a:effectLst>
              <a:uLnTx/>
              <a:uFillTx/>
              <a:latin typeface="Calibri"/>
              <a:ea typeface="+mn-ea"/>
              <a:cs typeface="Aharoni" panose="02010803020104030203" pitchFamily="2" charset="-79"/>
            </a:endParaRPr>
          </a:p>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GB" altLang="en-US" sz="18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2400" b="0" i="0" u="none" strike="noStrike" kern="1200" cap="none" spc="0" normalizeH="0" baseline="0" noProof="0" dirty="0">
                <a:ln>
                  <a:noFill/>
                </a:ln>
                <a:solidFill>
                  <a:srgbClr val="FF0000"/>
                </a:solidFill>
                <a:effectLst/>
                <a:highlight>
                  <a:srgbClr val="FFFF00"/>
                </a:highlight>
                <a:uLnTx/>
                <a:uFillTx/>
                <a:latin typeface="Calibri"/>
                <a:ea typeface="+mn-ea"/>
                <a:cs typeface="Aharoni" panose="02010803020104030203" pitchFamily="2" charset="-79"/>
              </a:rPr>
              <a:t> </a:t>
            </a:r>
            <a:r>
              <a:rPr kumimoji="0" lang="en-GB" altLang="en-US" sz="2400" b="0" i="0" u="none" strike="noStrike" kern="1200" cap="none" spc="0" normalizeH="0" baseline="0" noProof="0" dirty="0">
                <a:ln>
                  <a:noFill/>
                </a:ln>
                <a:solidFill>
                  <a:srgbClr val="FF0000"/>
                </a:solidFill>
                <a:effectLst/>
                <a:highlight>
                  <a:srgbClr val="FFFF00"/>
                </a:highlight>
                <a:uLnTx/>
                <a:uFillTx/>
                <a:latin typeface="Aharoni" panose="02010803020104030203" pitchFamily="2" charset="-79"/>
                <a:ea typeface="+mn-ea"/>
                <a:cs typeface="Aharoni" panose="02010803020104030203" pitchFamily="2" charset="-79"/>
              </a:rPr>
              <a:t>              </a:t>
            </a:r>
            <a:endParaRPr kumimoji="0" lang="en-GB" altLang="en-US" sz="800" b="0" i="0" u="none" strike="noStrike" kern="1200" cap="none" spc="0" normalizeH="0" baseline="0" noProof="0" dirty="0">
              <a:ln>
                <a:noFill/>
              </a:ln>
              <a:solidFill>
                <a:srgbClr val="FF0000"/>
              </a:solidFill>
              <a:effectLst/>
              <a:highlight>
                <a:srgbClr val="FFFF00"/>
              </a:highlight>
              <a:uLnTx/>
              <a:uFillTx/>
              <a:latin typeface="Aharoni" panose="02010803020104030203" pitchFamily="2" charset="-79"/>
              <a:ea typeface="+mn-ea"/>
              <a:cs typeface="Aharoni" panose="02010803020104030203" pitchFamily="2" charset="-79"/>
            </a:endParaRPr>
          </a:p>
        </p:txBody>
      </p:sp>
      <p:pic>
        <p:nvPicPr>
          <p:cNvPr id="6" name="Picture 5"/>
          <p:cNvPicPr>
            <a:picLocks noChangeAspect="1"/>
          </p:cNvPicPr>
          <p:nvPr/>
        </p:nvPicPr>
        <p:blipFill>
          <a:blip r:embed="rId3" cstate="print"/>
          <a:stretch>
            <a:fillRect/>
          </a:stretch>
        </p:blipFill>
        <p:spPr>
          <a:xfrm>
            <a:off x="11663" y="5301208"/>
            <a:ext cx="9132337" cy="1322615"/>
          </a:xfrm>
          <a:prstGeom prst="rect">
            <a:avLst/>
          </a:prstGeom>
        </p:spPr>
      </p:pic>
      <p:pic>
        <p:nvPicPr>
          <p:cNvPr id="8" name="Picture 2" descr="https://theapprenticeacademy.co.uk/wp-content/uploads/2018/02/Offsted-Good-Provid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33A182B-2549-4BEA-A3B8-86414330A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2020696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18223" y="-171400"/>
            <a:ext cx="9107553" cy="735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GB" altLang="en-US" sz="2000" u="sng" dirty="0">
              <a:latin typeface="Comic Sans MS" pitchFamily="66" charset="0"/>
            </a:endParaRPr>
          </a:p>
          <a:p>
            <a:pPr algn="ctr" eaLnBrk="1" hangingPunct="1">
              <a:spcBef>
                <a:spcPct val="50000"/>
              </a:spcBef>
              <a:buFontTx/>
              <a:buNone/>
            </a:pPr>
            <a:r>
              <a:rPr lang="en-GB" altLang="en-US" sz="4400" b="1" u="sng" cap="small" dirty="0">
                <a:effectLst>
                  <a:outerShdw blurRad="38100" dist="38100" dir="2700000" algn="tl">
                    <a:schemeClr val="bg1">
                      <a:alpha val="43000"/>
                    </a:schemeClr>
                  </a:outerShdw>
                </a:effectLst>
                <a:latin typeface="+mj-lt"/>
                <a:cs typeface="Aharoni" panose="02010803020104030203" pitchFamily="2" charset="-79"/>
              </a:rPr>
              <a:t>Full Induction</a:t>
            </a:r>
          </a:p>
          <a:p>
            <a:pPr algn="ctr" eaLnBrk="1" hangingPunct="1">
              <a:spcBef>
                <a:spcPct val="50000"/>
              </a:spcBef>
              <a:buFontTx/>
              <a:buNone/>
            </a:pPr>
            <a:endParaRPr lang="en-GB" altLang="en-US" sz="2800" b="1" u="sng" cap="small" dirty="0">
              <a:effectLst>
                <a:outerShdw blurRad="38100" dist="38100" dir="2700000" algn="tl">
                  <a:schemeClr val="bg1">
                    <a:alpha val="43000"/>
                  </a:schemeClr>
                </a:outerShdw>
              </a:effectLst>
              <a:latin typeface="+mj-lt"/>
              <a:cs typeface="Aharoni" panose="02010803020104030203" pitchFamily="2" charset="-79"/>
            </a:endParaRPr>
          </a:p>
          <a:p>
            <a:pPr algn="ctr" eaLnBrk="1" hangingPunct="1">
              <a:spcBef>
                <a:spcPct val="50000"/>
              </a:spcBef>
              <a:buFontTx/>
              <a:buNone/>
            </a:pPr>
            <a:r>
              <a:rPr lang="en-GB" altLang="en-US" sz="2800" b="1" cap="small" dirty="0">
                <a:effectLst>
                  <a:outerShdw blurRad="38100" dist="38100" dir="2700000" algn="tl">
                    <a:schemeClr val="bg1">
                      <a:alpha val="43000"/>
                    </a:schemeClr>
                  </a:outerShdw>
                </a:effectLst>
                <a:cs typeface="Aharoni" panose="02010803020104030203" pitchFamily="2" charset="-79"/>
              </a:rPr>
              <a:t>Monday 8th &amp; Tuesday 9th July 2024</a:t>
            </a:r>
            <a:endParaRPr lang="en-GB" altLang="en-US" sz="2800" b="1" cap="small" dirty="0">
              <a:effectLst>
                <a:outerShdw blurRad="38100" dist="38100" dir="2700000" algn="tl">
                  <a:schemeClr val="bg1">
                    <a:alpha val="43000"/>
                  </a:schemeClr>
                </a:outerShdw>
              </a:effectLst>
              <a:latin typeface="+mj-lt"/>
              <a:cs typeface="Aharoni" panose="02010803020104030203" pitchFamily="2" charset="-79"/>
            </a:endParaRPr>
          </a:p>
          <a:p>
            <a:pPr algn="ctr" eaLnBrk="1" hangingPunct="1">
              <a:spcBef>
                <a:spcPct val="50000"/>
              </a:spcBef>
              <a:buFontTx/>
              <a:buNone/>
            </a:pPr>
            <a:r>
              <a:rPr lang="en-GB" altLang="en-US" sz="2800" b="1" cap="small" dirty="0">
                <a:effectLst>
                  <a:outerShdw blurRad="38100" dist="38100" dir="2700000" algn="tl">
                    <a:schemeClr val="bg1">
                      <a:alpha val="43000"/>
                    </a:schemeClr>
                  </a:outerShdw>
                </a:effectLst>
                <a:latin typeface="+mj-lt"/>
                <a:cs typeface="Aharoni" panose="02010803020104030203" pitchFamily="2" charset="-79"/>
              </a:rPr>
              <a:t>Two days with us to try out lessons, with a free lunch on both days, meet new teachers and make new friends.</a:t>
            </a:r>
          </a:p>
          <a:p>
            <a:pPr algn="ctr" eaLnBrk="1" hangingPunct="1">
              <a:spcBef>
                <a:spcPct val="50000"/>
              </a:spcBef>
              <a:buFontTx/>
              <a:buNone/>
            </a:pPr>
            <a:endParaRPr lang="en-GB" altLang="en-US" sz="2800" b="1" cap="small" dirty="0">
              <a:effectLst>
                <a:outerShdw blurRad="38100" dist="38100" dir="2700000" algn="tl">
                  <a:schemeClr val="bg1">
                    <a:alpha val="43000"/>
                  </a:schemeClr>
                </a:outerShdw>
              </a:effectLst>
              <a:latin typeface="+mj-lt"/>
              <a:cs typeface="Aharoni" panose="02010803020104030203" pitchFamily="2" charset="-79"/>
            </a:endParaRPr>
          </a:p>
          <a:p>
            <a:pPr algn="ctr" eaLnBrk="1" hangingPunct="1">
              <a:spcBef>
                <a:spcPct val="50000"/>
              </a:spcBef>
              <a:buFontTx/>
              <a:buNone/>
            </a:pPr>
            <a:r>
              <a:rPr lang="en-GB" altLang="en-US" sz="2800" b="1" cap="small" dirty="0">
                <a:effectLst>
                  <a:outerShdw blurRad="38100" dist="38100" dir="2700000" algn="tl">
                    <a:schemeClr val="bg1">
                      <a:alpha val="43000"/>
                    </a:schemeClr>
                  </a:outerShdw>
                </a:effectLst>
                <a:latin typeface="+mj-lt"/>
                <a:cs typeface="Aharoni" panose="02010803020104030203" pitchFamily="2" charset="-79"/>
              </a:rPr>
              <a:t>Please follow our WA Class of 2024 </a:t>
            </a:r>
            <a:r>
              <a:rPr lang="en-GB" altLang="en-US" sz="2800" b="1" cap="small" dirty="0" err="1">
                <a:effectLst>
                  <a:outerShdw blurRad="38100" dist="38100" dir="2700000" algn="tl">
                    <a:schemeClr val="bg1">
                      <a:alpha val="43000"/>
                    </a:schemeClr>
                  </a:outerShdw>
                </a:effectLst>
                <a:latin typeface="+mj-lt"/>
                <a:cs typeface="Aharoni" panose="02010803020104030203" pitchFamily="2" charset="-79"/>
              </a:rPr>
              <a:t>facebook</a:t>
            </a:r>
            <a:r>
              <a:rPr lang="en-GB" altLang="en-US" sz="2800" b="1" cap="small" dirty="0">
                <a:effectLst>
                  <a:outerShdw blurRad="38100" dist="38100" dir="2700000" algn="tl">
                    <a:schemeClr val="bg1">
                      <a:alpha val="43000"/>
                    </a:schemeClr>
                  </a:outerShdw>
                </a:effectLst>
                <a:latin typeface="+mj-lt"/>
                <a:cs typeface="Aharoni" panose="02010803020104030203" pitchFamily="2" charset="-79"/>
              </a:rPr>
              <a:t> page for updates.</a:t>
            </a:r>
          </a:p>
          <a:p>
            <a:pPr algn="ctr" eaLnBrk="1" hangingPunct="1">
              <a:spcBef>
                <a:spcPct val="50000"/>
              </a:spcBef>
              <a:buFontTx/>
              <a:buNone/>
            </a:pPr>
            <a:r>
              <a:rPr lang="en-GB" altLang="en-US" sz="2800" b="1" cap="small" dirty="0">
                <a:effectLst>
                  <a:outerShdw blurRad="38100" dist="38100" dir="2700000" algn="tl">
                    <a:schemeClr val="bg1">
                      <a:alpha val="43000"/>
                    </a:schemeClr>
                  </a:outerShdw>
                </a:effectLst>
                <a:latin typeface="+mj-lt"/>
                <a:cs typeface="Aharoni" panose="02010803020104030203" pitchFamily="2" charset="-79"/>
              </a:rPr>
              <a:t> </a:t>
            </a:r>
          </a:p>
          <a:p>
            <a:pPr algn="ctr" eaLnBrk="1" hangingPunct="1">
              <a:spcBef>
                <a:spcPct val="50000"/>
              </a:spcBef>
              <a:buFontTx/>
              <a:buNone/>
            </a:pPr>
            <a:r>
              <a:rPr lang="en-GB" altLang="en-US" sz="2800" b="1" cap="small" dirty="0">
                <a:effectLst>
                  <a:outerShdw blurRad="38100" dist="38100" dir="2700000" algn="tl">
                    <a:schemeClr val="bg1">
                      <a:alpha val="43000"/>
                    </a:schemeClr>
                  </a:outerShdw>
                </a:effectLst>
                <a:latin typeface="+mj-lt"/>
                <a:cs typeface="Aharoni" panose="02010803020104030203" pitchFamily="2" charset="-79"/>
              </a:rPr>
              <a:t>Parents Induction Evening Mon 8th July</a:t>
            </a:r>
          </a:p>
          <a:p>
            <a:pPr eaLnBrk="1" hangingPunct="1">
              <a:spcBef>
                <a:spcPct val="50000"/>
              </a:spcBef>
              <a:buFontTx/>
              <a:buNone/>
            </a:pPr>
            <a:r>
              <a:rPr lang="en-GB" altLang="en-US" sz="2400" dirty="0">
                <a:solidFill>
                  <a:srgbClr val="FF0000"/>
                </a:solidFill>
                <a:highlight>
                  <a:srgbClr val="FFFF00"/>
                </a:highlight>
                <a:latin typeface="Aharoni" panose="02010803020104030203" pitchFamily="2" charset="-79"/>
                <a:cs typeface="Aharoni" panose="02010803020104030203" pitchFamily="2" charset="-79"/>
              </a:rPr>
              <a:t>              </a:t>
            </a:r>
            <a:endParaRPr lang="en-GB" altLang="en-US" sz="800" dirty="0">
              <a:solidFill>
                <a:srgbClr val="FF0000"/>
              </a:solidFill>
              <a:highlight>
                <a:srgbClr val="FFFF00"/>
              </a:highlight>
              <a:latin typeface="Aharoni" panose="02010803020104030203" pitchFamily="2" charset="-79"/>
              <a:cs typeface="Aharoni" panose="02010803020104030203" pitchFamily="2" charset="-79"/>
            </a:endParaRPr>
          </a:p>
        </p:txBody>
      </p:sp>
      <p:sp>
        <p:nvSpPr>
          <p:cNvPr id="3" name="Flowchart: Alternate Process 2"/>
          <p:cNvSpPr/>
          <p:nvPr/>
        </p:nvSpPr>
        <p:spPr>
          <a:xfrm>
            <a:off x="478163" y="1262115"/>
            <a:ext cx="1728788" cy="719138"/>
          </a:xfrm>
          <a:prstGeom prst="flowChartAlternateProcess">
            <a:avLst/>
          </a:prstGeom>
        </p:spPr>
        <p:style>
          <a:lnRef idx="3">
            <a:schemeClr val="lt1"/>
          </a:lnRef>
          <a:fillRef idx="1">
            <a:schemeClr val="accent4"/>
          </a:fillRef>
          <a:effectRef idx="1">
            <a:schemeClr val="accent4"/>
          </a:effectRef>
          <a:fontRef idx="minor">
            <a:schemeClr val="lt1"/>
          </a:fontRef>
        </p:style>
        <p:txBody>
          <a:bodyPr anchor="ctr"/>
          <a:lstStyle/>
          <a:p>
            <a:pPr algn="ctr">
              <a:defRPr/>
            </a:pPr>
            <a:r>
              <a:rPr lang="en-GB" sz="2000" b="1" dirty="0">
                <a:solidFill>
                  <a:schemeClr val="bg1"/>
                </a:solidFill>
              </a:rPr>
              <a:t>Diary Dates </a:t>
            </a:r>
          </a:p>
        </p:txBody>
      </p:sp>
      <p:pic>
        <p:nvPicPr>
          <p:cNvPr id="6" name="Picture 5"/>
          <p:cNvPicPr>
            <a:picLocks noChangeAspect="1"/>
          </p:cNvPicPr>
          <p:nvPr/>
        </p:nvPicPr>
        <p:blipFill>
          <a:blip r:embed="rId3" cstate="print"/>
          <a:stretch>
            <a:fillRect/>
          </a:stretch>
        </p:blipFill>
        <p:spPr>
          <a:xfrm>
            <a:off x="11663" y="5301208"/>
            <a:ext cx="9132337" cy="1322615"/>
          </a:xfrm>
          <a:prstGeom prst="rect">
            <a:avLst/>
          </a:prstGeom>
        </p:spPr>
      </p:pic>
      <p:pic>
        <p:nvPicPr>
          <p:cNvPr id="8" name="Picture 2" descr="https://theapprenticeacademy.co.uk/wp-content/uploads/2018/02/Offsted-Good-Provid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E8D5B2E-3C07-4F71-86A7-787219C7B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1817709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0" y="659433"/>
            <a:ext cx="3538736" cy="1143000"/>
          </a:xfrm>
        </p:spPr>
        <p:txBody>
          <a:bodyPr>
            <a:normAutofit/>
          </a:bodyPr>
          <a:lstStyle/>
          <a:p>
            <a:pPr algn="l"/>
            <a:r>
              <a:rPr lang="en-GB" sz="5400" b="1" dirty="0">
                <a:latin typeface="Calibri" panose="020F0502020204030204" pitchFamily="34" charset="0"/>
                <a:cs typeface="Calibri" panose="020F0502020204030204" pitchFamily="34" charset="0"/>
              </a:rPr>
              <a:t>Thank you </a:t>
            </a:r>
          </a:p>
        </p:txBody>
      </p:sp>
      <p:sp>
        <p:nvSpPr>
          <p:cNvPr id="3" name="TextBox 2"/>
          <p:cNvSpPr txBox="1"/>
          <p:nvPr/>
        </p:nvSpPr>
        <p:spPr>
          <a:xfrm>
            <a:off x="827584" y="1340768"/>
            <a:ext cx="3204356" cy="923330"/>
          </a:xfrm>
          <a:prstGeom prst="rect">
            <a:avLst/>
          </a:prstGeom>
          <a:noFill/>
        </p:spPr>
        <p:txBody>
          <a:bodyPr wrap="square" rtlCol="0">
            <a:spAutoFit/>
          </a:bodyPr>
          <a:lstStyle/>
          <a:p>
            <a:endParaRPr lang="en-GB" dirty="0"/>
          </a:p>
          <a:p>
            <a:endParaRPr lang="en-GB" dirty="0"/>
          </a:p>
          <a:p>
            <a:endParaRPr lang="en-GB" dirty="0"/>
          </a:p>
        </p:txBody>
      </p:sp>
      <p:sp>
        <p:nvSpPr>
          <p:cNvPr id="4" name="TextBox 3"/>
          <p:cNvSpPr txBox="1"/>
          <p:nvPr/>
        </p:nvSpPr>
        <p:spPr>
          <a:xfrm>
            <a:off x="4932040" y="1556792"/>
            <a:ext cx="1872208" cy="369332"/>
          </a:xfrm>
          <a:prstGeom prst="rect">
            <a:avLst/>
          </a:prstGeom>
          <a:noFill/>
        </p:spPr>
        <p:txBody>
          <a:bodyPr wrap="square" rtlCol="0">
            <a:spAutoFit/>
          </a:bodyPr>
          <a:lstStyle/>
          <a:p>
            <a:endParaRPr lang="en-GB" dirty="0"/>
          </a:p>
        </p:txBody>
      </p:sp>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tretch>
            <a:fillRect/>
          </a:stretch>
        </p:blipFill>
        <p:spPr>
          <a:xfrm>
            <a:off x="7740352" y="5428104"/>
            <a:ext cx="1271847" cy="1266193"/>
          </a:xfrm>
          <a:prstGeom prst="rect">
            <a:avLst/>
          </a:prstGeom>
          <a:effectLst/>
        </p:spPr>
      </p:pic>
      <p:pic>
        <p:nvPicPr>
          <p:cNvPr id="15" name="Picture 2" descr="https://theapprenticeacademy.co.uk/wp-content/uploads/2018/02/Offsted-Good-Provid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16"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29698" y="1893159"/>
            <a:ext cx="4249329" cy="3062204"/>
          </a:xfrm>
          <a:effectLst>
            <a:softEdge rad="127000"/>
          </a:effectLst>
        </p:spPr>
      </p:pic>
      <p:pic>
        <p:nvPicPr>
          <p:cNvPr id="17"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727" y="970820"/>
            <a:ext cx="3681093" cy="2454258"/>
          </a:xfrm>
          <a:prstGeom prst="rect">
            <a:avLst/>
          </a:prstGeom>
          <a:effectLst>
            <a:softEdge rad="127000"/>
          </a:effectLst>
        </p:spPr>
      </p:pic>
      <p:pic>
        <p:nvPicPr>
          <p:cNvPr id="7" name="Picture 6"/>
          <p:cNvPicPr>
            <a:picLocks noChangeAspect="1"/>
          </p:cNvPicPr>
          <p:nvPr/>
        </p:nvPicPr>
        <p:blipFill>
          <a:blip r:embed="rId7"/>
          <a:stretch>
            <a:fillRect/>
          </a:stretch>
        </p:blipFill>
        <p:spPr>
          <a:xfrm>
            <a:off x="532473" y="3481051"/>
            <a:ext cx="2469554" cy="1647908"/>
          </a:xfrm>
          <a:prstGeom prst="rect">
            <a:avLst/>
          </a:prstGeom>
          <a:effectLst>
            <a:softEdge rad="127000"/>
          </a:effectLst>
        </p:spPr>
      </p:pic>
      <p:pic>
        <p:nvPicPr>
          <p:cNvPr id="13" name="Picture 12"/>
          <p:cNvPicPr>
            <a:picLocks noChangeAspect="1"/>
          </p:cNvPicPr>
          <p:nvPr/>
        </p:nvPicPr>
        <p:blipFill>
          <a:blip r:embed="rId8" cstate="print"/>
          <a:stretch>
            <a:fillRect/>
          </a:stretch>
        </p:blipFill>
        <p:spPr>
          <a:xfrm>
            <a:off x="11663" y="5418696"/>
            <a:ext cx="9132337" cy="1322615"/>
          </a:xfrm>
          <a:prstGeom prst="rect">
            <a:avLst/>
          </a:prstGeom>
        </p:spPr>
      </p:pic>
      <p:sp>
        <p:nvSpPr>
          <p:cNvPr id="6" name="TextBox 5"/>
          <p:cNvSpPr txBox="1"/>
          <p:nvPr/>
        </p:nvSpPr>
        <p:spPr>
          <a:xfrm>
            <a:off x="1979712" y="5184932"/>
            <a:ext cx="5416691" cy="461665"/>
          </a:xfrm>
          <a:prstGeom prst="rect">
            <a:avLst/>
          </a:prstGeom>
          <a:noFill/>
        </p:spPr>
        <p:txBody>
          <a:bodyPr wrap="square" rtlCol="0">
            <a:spAutoFit/>
          </a:bodyPr>
          <a:lstStyle/>
          <a:p>
            <a:r>
              <a:rPr lang="en-GB" sz="2400" b="1" dirty="0">
                <a:latin typeface="Calibri" panose="020F0502020204030204" pitchFamily="34" charset="0"/>
                <a:cs typeface="Calibri" panose="020F0502020204030204" pitchFamily="34" charset="0"/>
              </a:rPr>
              <a:t>Please feel free to ask us any questions</a:t>
            </a:r>
          </a:p>
        </p:txBody>
      </p:sp>
      <p:pic>
        <p:nvPicPr>
          <p:cNvPr id="12" name="Picture 11">
            <a:extLst>
              <a:ext uri="{FF2B5EF4-FFF2-40B4-BE49-F238E27FC236}">
                <a16:creationId xmlns:a16="http://schemas.microsoft.com/office/drawing/2014/main" id="{F6CED7AD-D12E-4B61-9005-2BE7A00F98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32468" y="5440400"/>
            <a:ext cx="1170457" cy="1190689"/>
          </a:xfrm>
          <a:prstGeom prst="rect">
            <a:avLst/>
          </a:prstGeom>
        </p:spPr>
      </p:pic>
    </p:spTree>
    <p:extLst>
      <p:ext uri="{BB962C8B-B14F-4D97-AF65-F5344CB8AC3E}">
        <p14:creationId xmlns:p14="http://schemas.microsoft.com/office/powerpoint/2010/main" val="5559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1663" y="5301208"/>
            <a:ext cx="9132337" cy="1322615"/>
          </a:xfrm>
          <a:prstGeom prst="rect">
            <a:avLst/>
          </a:prstGeom>
        </p:spPr>
      </p:pic>
      <p:sp>
        <p:nvSpPr>
          <p:cNvPr id="7" name="Content Placeholder 2"/>
          <p:cNvSpPr txBox="1">
            <a:spLocks/>
          </p:cNvSpPr>
          <p:nvPr/>
        </p:nvSpPr>
        <p:spPr>
          <a:xfrm>
            <a:off x="1088650" y="1598017"/>
            <a:ext cx="7231034" cy="33671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100" dirty="0"/>
          </a:p>
        </p:txBody>
      </p:sp>
      <p:sp>
        <p:nvSpPr>
          <p:cNvPr id="3" name="TextBox 2">
            <a:extLst>
              <a:ext uri="{FF2B5EF4-FFF2-40B4-BE49-F238E27FC236}">
                <a16:creationId xmlns:a16="http://schemas.microsoft.com/office/drawing/2014/main" id="{85849D66-7B1C-4829-2582-D3577E37B135}"/>
              </a:ext>
            </a:extLst>
          </p:cNvPr>
          <p:cNvSpPr txBox="1"/>
          <p:nvPr/>
        </p:nvSpPr>
        <p:spPr>
          <a:xfrm>
            <a:off x="275996" y="1641808"/>
            <a:ext cx="7824672" cy="507831"/>
          </a:xfrm>
          <a:prstGeom prst="rect">
            <a:avLst/>
          </a:prstGeom>
          <a:noFill/>
        </p:spPr>
        <p:txBody>
          <a:bodyPr wrap="square">
            <a:spAutoFit/>
          </a:bodyPr>
          <a:lstStyle/>
          <a:p>
            <a:r>
              <a:rPr lang="en-US" sz="1350" dirty="0">
                <a:solidFill>
                  <a:srgbClr val="000000"/>
                </a:solidFill>
                <a:latin typeface="Calibri" panose="020F0502020204030204" pitchFamily="34" charset="0"/>
              </a:rPr>
              <a:t/>
            </a:r>
            <a:br>
              <a:rPr lang="en-US" sz="1350" dirty="0">
                <a:solidFill>
                  <a:srgbClr val="000000"/>
                </a:solidFill>
                <a:latin typeface="Calibri" panose="020F0502020204030204" pitchFamily="34" charset="0"/>
              </a:rPr>
            </a:br>
            <a:endParaRPr lang="en-GB" sz="1350" dirty="0"/>
          </a:p>
        </p:txBody>
      </p:sp>
      <p:sp>
        <p:nvSpPr>
          <p:cNvPr id="2" name="TextBox 1">
            <a:extLst>
              <a:ext uri="{FF2B5EF4-FFF2-40B4-BE49-F238E27FC236}">
                <a16:creationId xmlns:a16="http://schemas.microsoft.com/office/drawing/2014/main" id="{5C2A2117-310E-2416-A786-4A63A291E66D}"/>
              </a:ext>
            </a:extLst>
          </p:cNvPr>
          <p:cNvSpPr txBox="1"/>
          <p:nvPr/>
        </p:nvSpPr>
        <p:spPr>
          <a:xfrm>
            <a:off x="1507332" y="1108045"/>
            <a:ext cx="5762149" cy="507831"/>
          </a:xfrm>
          <a:prstGeom prst="rect">
            <a:avLst/>
          </a:prstGeom>
          <a:noFill/>
        </p:spPr>
        <p:txBody>
          <a:bodyPr wrap="square">
            <a:spAutoFit/>
          </a:bodyPr>
          <a:lstStyle/>
          <a:p>
            <a:r>
              <a:rPr lang="en-US" sz="1350" dirty="0">
                <a:solidFill>
                  <a:srgbClr val="000000"/>
                </a:solidFill>
                <a:latin typeface="Calibri" panose="020F0502020204030204" pitchFamily="34" charset="0"/>
              </a:rPr>
              <a:t/>
            </a:r>
            <a:br>
              <a:rPr lang="en-US" sz="1350" dirty="0">
                <a:solidFill>
                  <a:srgbClr val="000000"/>
                </a:solidFill>
                <a:latin typeface="Calibri" panose="020F0502020204030204" pitchFamily="34" charset="0"/>
              </a:rPr>
            </a:br>
            <a:endParaRPr lang="en-GB" sz="1350" dirty="0"/>
          </a:p>
        </p:txBody>
      </p:sp>
      <p:pic>
        <p:nvPicPr>
          <p:cNvPr id="1026" name="Picture 2" descr="https://theapprenticeacademy.co.uk/wp-content/uploads/2018/02/Offsted-Good-Provi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706286C-BF7C-4556-AD35-A91416955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1728859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1663" y="5301208"/>
            <a:ext cx="9132337" cy="1322615"/>
          </a:xfrm>
          <a:prstGeom prst="rect">
            <a:avLst/>
          </a:prstGeom>
        </p:spPr>
      </p:pic>
      <p:sp>
        <p:nvSpPr>
          <p:cNvPr id="3" name="TextBox 2">
            <a:extLst>
              <a:ext uri="{FF2B5EF4-FFF2-40B4-BE49-F238E27FC236}">
                <a16:creationId xmlns:a16="http://schemas.microsoft.com/office/drawing/2014/main" id="{85849D66-7B1C-4829-2582-D3577E37B135}"/>
              </a:ext>
            </a:extLst>
          </p:cNvPr>
          <p:cNvSpPr txBox="1"/>
          <p:nvPr/>
        </p:nvSpPr>
        <p:spPr>
          <a:xfrm>
            <a:off x="275996" y="1641808"/>
            <a:ext cx="7824672" cy="507831"/>
          </a:xfrm>
          <a:prstGeom prst="rect">
            <a:avLst/>
          </a:prstGeom>
          <a:noFill/>
        </p:spPr>
        <p:txBody>
          <a:bodyPr wrap="square">
            <a:spAutoFit/>
          </a:bodyPr>
          <a:lstStyle/>
          <a:p>
            <a:r>
              <a:rPr lang="en-US" sz="1350" dirty="0">
                <a:solidFill>
                  <a:srgbClr val="000000"/>
                </a:solidFill>
                <a:latin typeface="Calibri" panose="020F0502020204030204" pitchFamily="34" charset="0"/>
              </a:rPr>
              <a:t/>
            </a:r>
            <a:br>
              <a:rPr lang="en-US" sz="1350" dirty="0">
                <a:solidFill>
                  <a:srgbClr val="000000"/>
                </a:solidFill>
                <a:latin typeface="Calibri" panose="020F0502020204030204" pitchFamily="34" charset="0"/>
              </a:rPr>
            </a:br>
            <a:endParaRPr lang="en-GB" sz="1350" dirty="0"/>
          </a:p>
        </p:txBody>
      </p:sp>
      <p:sp>
        <p:nvSpPr>
          <p:cNvPr id="2" name="TextBox 1">
            <a:extLst>
              <a:ext uri="{FF2B5EF4-FFF2-40B4-BE49-F238E27FC236}">
                <a16:creationId xmlns:a16="http://schemas.microsoft.com/office/drawing/2014/main" id="{5C2A2117-310E-2416-A786-4A63A291E66D}"/>
              </a:ext>
            </a:extLst>
          </p:cNvPr>
          <p:cNvSpPr txBox="1"/>
          <p:nvPr/>
        </p:nvSpPr>
        <p:spPr>
          <a:xfrm>
            <a:off x="1507332" y="1108045"/>
            <a:ext cx="5762149" cy="507831"/>
          </a:xfrm>
          <a:prstGeom prst="rect">
            <a:avLst/>
          </a:prstGeom>
          <a:noFill/>
        </p:spPr>
        <p:txBody>
          <a:bodyPr wrap="square">
            <a:spAutoFit/>
          </a:bodyPr>
          <a:lstStyle/>
          <a:p>
            <a:r>
              <a:rPr lang="en-US" sz="1350" dirty="0">
                <a:solidFill>
                  <a:srgbClr val="000000"/>
                </a:solidFill>
                <a:latin typeface="Calibri" panose="020F0502020204030204" pitchFamily="34" charset="0"/>
              </a:rPr>
              <a:t/>
            </a:r>
            <a:br>
              <a:rPr lang="en-US" sz="1350" dirty="0">
                <a:solidFill>
                  <a:srgbClr val="000000"/>
                </a:solidFill>
                <a:latin typeface="Calibri" panose="020F0502020204030204" pitchFamily="34" charset="0"/>
              </a:rPr>
            </a:br>
            <a:endParaRPr lang="en-GB" sz="1350" dirty="0"/>
          </a:p>
        </p:txBody>
      </p:sp>
      <p:pic>
        <p:nvPicPr>
          <p:cNvPr id="1026" name="Picture 2" descr="https://theapprenticeacademy.co.uk/wp-content/uploads/2018/02/Offsted-Good-Provi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a:spLocks noGrp="1"/>
          </p:cNvSpPr>
          <p:nvPr>
            <p:ph type="title"/>
          </p:nvPr>
        </p:nvSpPr>
        <p:spPr>
          <a:xfrm>
            <a:off x="18222" y="548591"/>
            <a:ext cx="9125777" cy="1143000"/>
          </a:xfrm>
        </p:spPr>
        <p:txBody>
          <a:bodyPr>
            <a:normAutofit fontScale="90000"/>
          </a:bodyPr>
          <a:lstStyle/>
          <a:p>
            <a:r>
              <a:rPr lang="en-GB" altLang="en-US" sz="4900" b="1" cap="small" dirty="0">
                <a:effectLst>
                  <a:outerShdw blurRad="38100" dist="38100" dir="2700000" algn="tl">
                    <a:schemeClr val="bg1">
                      <a:alpha val="43000"/>
                    </a:schemeClr>
                  </a:outerShdw>
                </a:effectLst>
                <a:latin typeface="+mn-lt"/>
                <a:cs typeface="Aharoni" panose="02010803020104030203" pitchFamily="2" charset="-79"/>
              </a:rPr>
              <a:t>Welcome and Introductions</a:t>
            </a:r>
            <a:r>
              <a:rPr lang="en-GB" altLang="en-US" b="1" cap="small" dirty="0">
                <a:effectLst>
                  <a:outerShdw blurRad="38100" dist="38100" dir="2700000" algn="tl">
                    <a:schemeClr val="bg1">
                      <a:alpha val="43000"/>
                    </a:schemeClr>
                  </a:outerShdw>
                </a:effectLst>
                <a:latin typeface="+mn-lt"/>
                <a:cs typeface="Aharoni" panose="02010803020104030203" pitchFamily="2" charset="-79"/>
              </a:rPr>
              <a:t/>
            </a:r>
            <a:br>
              <a:rPr lang="en-GB" altLang="en-US" b="1" cap="small" dirty="0">
                <a:effectLst>
                  <a:outerShdw blurRad="38100" dist="38100" dir="2700000" algn="tl">
                    <a:schemeClr val="bg1">
                      <a:alpha val="43000"/>
                    </a:schemeClr>
                  </a:outerShdw>
                </a:effectLst>
                <a:latin typeface="+mn-lt"/>
                <a:cs typeface="Aharoni" panose="02010803020104030203" pitchFamily="2" charset="-79"/>
              </a:rPr>
            </a:br>
            <a:endParaRPr lang="en-GB" dirty="0">
              <a:latin typeface="+mn-lt"/>
            </a:endParaRPr>
          </a:p>
        </p:txBody>
      </p:sp>
      <p:sp>
        <p:nvSpPr>
          <p:cNvPr id="10" name="Rectangle 9"/>
          <p:cNvSpPr/>
          <p:nvPr/>
        </p:nvSpPr>
        <p:spPr>
          <a:xfrm>
            <a:off x="611559" y="1487784"/>
            <a:ext cx="8466839" cy="3108543"/>
          </a:xfrm>
          <a:prstGeom prst="rect">
            <a:avLst/>
          </a:prstGeom>
        </p:spPr>
        <p:txBody>
          <a:bodyPr wrap="square">
            <a:spAutoFit/>
          </a:bodyPr>
          <a:lstStyle/>
          <a:p>
            <a:pPr>
              <a:spcBef>
                <a:spcPct val="0"/>
              </a:spcBef>
            </a:pPr>
            <a:r>
              <a:rPr lang="en-GB" altLang="en-US" sz="2800" b="1" dirty="0">
                <a:effectLst>
                  <a:outerShdw blurRad="38100" dist="38100" dir="2700000" algn="tl">
                    <a:schemeClr val="bg1">
                      <a:alpha val="43000"/>
                    </a:schemeClr>
                  </a:outerShdw>
                </a:effectLst>
                <a:latin typeface="+mj-lt"/>
                <a:cs typeface="Aharoni" panose="02010803020104030203" pitchFamily="2" charset="-79"/>
              </a:rPr>
              <a:t>Mr M Wilson –</a:t>
            </a:r>
            <a:r>
              <a:rPr lang="en-GB" altLang="en-US" sz="2800" dirty="0">
                <a:effectLst>
                  <a:outerShdw blurRad="38100" dist="38100" dir="2700000" algn="tl">
                    <a:schemeClr val="bg1">
                      <a:alpha val="43000"/>
                    </a:schemeClr>
                  </a:outerShdw>
                </a:effectLst>
                <a:latin typeface="+mj-lt"/>
                <a:cs typeface="Aharoni" panose="02010803020104030203" pitchFamily="2" charset="-79"/>
              </a:rPr>
              <a:t>Headteacher</a:t>
            </a:r>
          </a:p>
          <a:p>
            <a:pPr>
              <a:spcBef>
                <a:spcPct val="0"/>
              </a:spcBef>
            </a:pPr>
            <a:r>
              <a:rPr lang="en-GB" altLang="en-US" sz="2800" b="1" dirty="0">
                <a:effectLst>
                  <a:outerShdw blurRad="38100" dist="38100" dir="2700000" algn="tl">
                    <a:schemeClr val="bg1">
                      <a:alpha val="43000"/>
                    </a:schemeClr>
                  </a:outerShdw>
                </a:effectLst>
                <a:latin typeface="+mj-lt"/>
                <a:cs typeface="Aharoni" panose="02010803020104030203" pitchFamily="2" charset="-79"/>
              </a:rPr>
              <a:t>Mr C Conlon – </a:t>
            </a:r>
            <a:r>
              <a:rPr lang="en-GB" altLang="en-US" sz="2800" dirty="0">
                <a:effectLst>
                  <a:outerShdw blurRad="38100" dist="38100" dir="2700000" algn="tl">
                    <a:schemeClr val="bg1">
                      <a:alpha val="43000"/>
                    </a:schemeClr>
                  </a:outerShdw>
                </a:effectLst>
                <a:latin typeface="+mj-lt"/>
                <a:cs typeface="Aharoni" panose="02010803020104030203" pitchFamily="2" charset="-79"/>
              </a:rPr>
              <a:t>Head of School</a:t>
            </a:r>
          </a:p>
          <a:p>
            <a:pPr>
              <a:spcBef>
                <a:spcPct val="0"/>
              </a:spcBef>
            </a:pPr>
            <a:r>
              <a:rPr lang="en-GB" altLang="en-US" sz="2800" b="1" dirty="0">
                <a:effectLst>
                  <a:outerShdw blurRad="38100" dist="38100" dir="2700000" algn="tl">
                    <a:schemeClr val="bg1">
                      <a:alpha val="43000"/>
                    </a:schemeClr>
                  </a:outerShdw>
                </a:effectLst>
                <a:latin typeface="+mj-lt"/>
                <a:cs typeface="Aharoni" panose="02010803020104030203" pitchFamily="2" charset="-79"/>
              </a:rPr>
              <a:t>Ms N Hartshorne – </a:t>
            </a:r>
            <a:r>
              <a:rPr lang="en-GB" altLang="en-US" sz="2800" dirty="0">
                <a:effectLst>
                  <a:outerShdw blurRad="38100" dist="38100" dir="2700000" algn="tl">
                    <a:schemeClr val="bg1">
                      <a:alpha val="43000"/>
                    </a:schemeClr>
                  </a:outerShdw>
                </a:effectLst>
                <a:latin typeface="+mj-lt"/>
                <a:cs typeface="Aharoni" panose="02010803020104030203" pitchFamily="2" charset="-79"/>
              </a:rPr>
              <a:t>Deputy Headteacher</a:t>
            </a:r>
          </a:p>
          <a:p>
            <a:pPr>
              <a:spcBef>
                <a:spcPct val="0"/>
              </a:spcBef>
            </a:pPr>
            <a:r>
              <a:rPr lang="en-US" altLang="en-US" sz="2800" b="1" dirty="0">
                <a:effectLst>
                  <a:outerShdw blurRad="38100" dist="38100" dir="2700000" algn="tl">
                    <a:schemeClr val="bg1">
                      <a:alpha val="43000"/>
                    </a:schemeClr>
                  </a:outerShdw>
                </a:effectLst>
                <a:latin typeface="+mj-lt"/>
                <a:cs typeface="Aharoni" panose="02010803020104030203" pitchFamily="2" charset="-79"/>
              </a:rPr>
              <a:t>Mr C Tongue – </a:t>
            </a:r>
            <a:r>
              <a:rPr lang="en-US" altLang="en-US" sz="2800" dirty="0">
                <a:effectLst>
                  <a:outerShdw blurRad="38100" dist="38100" dir="2700000" algn="tl">
                    <a:schemeClr val="bg1">
                      <a:alpha val="43000"/>
                    </a:schemeClr>
                  </a:outerShdw>
                </a:effectLst>
                <a:latin typeface="+mj-lt"/>
                <a:cs typeface="Aharoni" panose="02010803020104030203" pitchFamily="2" charset="-79"/>
              </a:rPr>
              <a:t>Assistant HT – Pastoral (Year 7-10)</a:t>
            </a:r>
            <a:endParaRPr lang="en-GB" altLang="en-US" sz="2800" dirty="0">
              <a:effectLst>
                <a:outerShdw blurRad="38100" dist="38100" dir="2700000" algn="tl">
                  <a:schemeClr val="bg1">
                    <a:alpha val="43000"/>
                  </a:schemeClr>
                </a:outerShdw>
              </a:effectLst>
              <a:latin typeface="+mj-lt"/>
              <a:cs typeface="Aharoni" panose="02010803020104030203" pitchFamily="2" charset="-79"/>
            </a:endParaRPr>
          </a:p>
          <a:p>
            <a:pPr>
              <a:spcBef>
                <a:spcPct val="0"/>
              </a:spcBef>
            </a:pPr>
            <a:r>
              <a:rPr lang="en-GB" altLang="en-US" sz="2800" b="1" dirty="0">
                <a:effectLst>
                  <a:outerShdw blurRad="38100" dist="38100" dir="2700000" algn="tl">
                    <a:schemeClr val="bg1">
                      <a:alpha val="43000"/>
                    </a:schemeClr>
                  </a:outerShdw>
                </a:effectLst>
                <a:latin typeface="+mj-lt"/>
                <a:cs typeface="Aharoni" panose="02010803020104030203" pitchFamily="2" charset="-79"/>
              </a:rPr>
              <a:t>Head of Year 7 - TBC</a:t>
            </a:r>
            <a:endParaRPr lang="en-GB" altLang="en-US" sz="2800" dirty="0">
              <a:effectLst>
                <a:outerShdw blurRad="38100" dist="38100" dir="2700000" algn="tl">
                  <a:schemeClr val="bg1">
                    <a:alpha val="43000"/>
                  </a:schemeClr>
                </a:outerShdw>
              </a:effectLst>
              <a:latin typeface="+mj-lt"/>
              <a:cs typeface="Aharoni" panose="02010803020104030203" pitchFamily="2" charset="-79"/>
            </a:endParaRPr>
          </a:p>
          <a:p>
            <a:pPr>
              <a:spcBef>
                <a:spcPct val="0"/>
              </a:spcBef>
            </a:pPr>
            <a:r>
              <a:rPr lang="en-GB" altLang="en-US" sz="2800" b="1" dirty="0">
                <a:effectLst>
                  <a:outerShdw blurRad="38100" dist="38100" dir="2700000" algn="tl">
                    <a:schemeClr val="bg1">
                      <a:alpha val="43000"/>
                    </a:schemeClr>
                  </a:outerShdw>
                </a:effectLst>
                <a:latin typeface="+mj-lt"/>
                <a:cs typeface="Aharoni" panose="02010803020104030203" pitchFamily="2" charset="-79"/>
              </a:rPr>
              <a:t>Mrs K Parbery – </a:t>
            </a:r>
            <a:r>
              <a:rPr lang="en-GB" altLang="en-US" sz="2800" dirty="0">
                <a:effectLst>
                  <a:outerShdw blurRad="38100" dist="38100" dir="2700000" algn="tl">
                    <a:schemeClr val="bg1">
                      <a:alpha val="43000"/>
                    </a:schemeClr>
                  </a:outerShdw>
                </a:effectLst>
                <a:latin typeface="+mj-lt"/>
                <a:cs typeface="Aharoni" panose="02010803020104030203" pitchFamily="2" charset="-79"/>
              </a:rPr>
              <a:t>Teacher, Induction &amp; Primary Liaison  </a:t>
            </a:r>
          </a:p>
          <a:p>
            <a:pPr>
              <a:spcBef>
                <a:spcPct val="0"/>
              </a:spcBef>
            </a:pPr>
            <a:r>
              <a:rPr lang="en-GB" altLang="en-US" sz="2800" b="1" dirty="0">
                <a:effectLst>
                  <a:outerShdw blurRad="38100" dist="38100" dir="2700000" algn="tl">
                    <a:schemeClr val="bg1">
                      <a:alpha val="43000"/>
                    </a:schemeClr>
                  </a:outerShdw>
                </a:effectLst>
                <a:latin typeface="+mj-lt"/>
                <a:cs typeface="Aharoni" panose="02010803020104030203" pitchFamily="2" charset="-79"/>
              </a:rPr>
              <a:t>Mr S Paul – </a:t>
            </a:r>
            <a:r>
              <a:rPr lang="en-GB" altLang="en-US" sz="2800" dirty="0" err="1">
                <a:effectLst>
                  <a:outerShdw blurRad="38100" dist="38100" dir="2700000" algn="tl">
                    <a:schemeClr val="bg1">
                      <a:alpha val="43000"/>
                    </a:schemeClr>
                  </a:outerShdw>
                </a:effectLst>
                <a:latin typeface="+mj-lt"/>
                <a:cs typeface="Aharoni" panose="02010803020104030203" pitchFamily="2" charset="-79"/>
              </a:rPr>
              <a:t>SENDCo</a:t>
            </a:r>
            <a:r>
              <a:rPr lang="en-GB" altLang="en-US" sz="2800" dirty="0">
                <a:effectLst>
                  <a:outerShdw blurRad="38100" dist="38100" dir="2700000" algn="tl">
                    <a:schemeClr val="bg1">
                      <a:alpha val="43000"/>
                    </a:schemeClr>
                  </a:outerShdw>
                </a:effectLst>
                <a:latin typeface="+mj-lt"/>
                <a:cs typeface="Aharoni" panose="02010803020104030203" pitchFamily="2" charset="-79"/>
              </a:rPr>
              <a:t> &amp; ERP Manager</a:t>
            </a:r>
          </a:p>
        </p:txBody>
      </p:sp>
      <p:pic>
        <p:nvPicPr>
          <p:cNvPr id="9" name="Picture 8">
            <a:extLst>
              <a:ext uri="{FF2B5EF4-FFF2-40B4-BE49-F238E27FC236}">
                <a16:creationId xmlns:a16="http://schemas.microsoft.com/office/drawing/2014/main" id="{C2E3C315-8BC7-4D18-8005-E35B2AC22F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386085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4137" y="5398676"/>
            <a:ext cx="9132337" cy="1322615"/>
          </a:xfrm>
          <a:prstGeom prst="rect">
            <a:avLst/>
          </a:prstGeom>
        </p:spPr>
      </p:pic>
      <p:sp>
        <p:nvSpPr>
          <p:cNvPr id="7" name="Content Placeholder 2"/>
          <p:cNvSpPr txBox="1">
            <a:spLocks/>
          </p:cNvSpPr>
          <p:nvPr/>
        </p:nvSpPr>
        <p:spPr>
          <a:xfrm>
            <a:off x="1088650" y="1598017"/>
            <a:ext cx="7231034" cy="336710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100" dirty="0"/>
          </a:p>
        </p:txBody>
      </p:sp>
      <p:sp>
        <p:nvSpPr>
          <p:cNvPr id="3" name="TextBox 2">
            <a:extLst>
              <a:ext uri="{FF2B5EF4-FFF2-40B4-BE49-F238E27FC236}">
                <a16:creationId xmlns:a16="http://schemas.microsoft.com/office/drawing/2014/main" id="{85849D66-7B1C-4829-2582-D3577E37B135}"/>
              </a:ext>
            </a:extLst>
          </p:cNvPr>
          <p:cNvSpPr txBox="1"/>
          <p:nvPr/>
        </p:nvSpPr>
        <p:spPr>
          <a:xfrm>
            <a:off x="275996" y="1641808"/>
            <a:ext cx="7824672" cy="507831"/>
          </a:xfrm>
          <a:prstGeom prst="rect">
            <a:avLst/>
          </a:prstGeom>
          <a:noFill/>
        </p:spPr>
        <p:txBody>
          <a:bodyPr wrap="square">
            <a:spAutoFit/>
          </a:bodyPr>
          <a:lstStyle/>
          <a:p>
            <a:r>
              <a:rPr lang="en-US" sz="1350" dirty="0">
                <a:solidFill>
                  <a:srgbClr val="000000"/>
                </a:solidFill>
                <a:latin typeface="Calibri" panose="020F0502020204030204" pitchFamily="34" charset="0"/>
              </a:rPr>
              <a:t/>
            </a:r>
            <a:br>
              <a:rPr lang="en-US" sz="1350" dirty="0">
                <a:solidFill>
                  <a:srgbClr val="000000"/>
                </a:solidFill>
                <a:latin typeface="Calibri" panose="020F0502020204030204" pitchFamily="34" charset="0"/>
              </a:rPr>
            </a:br>
            <a:endParaRPr lang="en-GB" sz="1350" dirty="0"/>
          </a:p>
        </p:txBody>
      </p:sp>
      <p:sp>
        <p:nvSpPr>
          <p:cNvPr id="2" name="TextBox 1">
            <a:extLst>
              <a:ext uri="{FF2B5EF4-FFF2-40B4-BE49-F238E27FC236}">
                <a16:creationId xmlns:a16="http://schemas.microsoft.com/office/drawing/2014/main" id="{5C2A2117-310E-2416-A786-4A63A291E66D}"/>
              </a:ext>
            </a:extLst>
          </p:cNvPr>
          <p:cNvSpPr txBox="1"/>
          <p:nvPr/>
        </p:nvSpPr>
        <p:spPr>
          <a:xfrm>
            <a:off x="1507332" y="1108045"/>
            <a:ext cx="5762149" cy="507831"/>
          </a:xfrm>
          <a:prstGeom prst="rect">
            <a:avLst/>
          </a:prstGeom>
          <a:noFill/>
        </p:spPr>
        <p:txBody>
          <a:bodyPr wrap="square">
            <a:spAutoFit/>
          </a:bodyPr>
          <a:lstStyle/>
          <a:p>
            <a:r>
              <a:rPr lang="en-US" sz="1350" dirty="0">
                <a:solidFill>
                  <a:srgbClr val="000000"/>
                </a:solidFill>
                <a:latin typeface="Calibri" panose="020F0502020204030204" pitchFamily="34" charset="0"/>
              </a:rPr>
              <a:t/>
            </a:r>
            <a:br>
              <a:rPr lang="en-US" sz="1350" dirty="0">
                <a:solidFill>
                  <a:srgbClr val="000000"/>
                </a:solidFill>
                <a:latin typeface="Calibri" panose="020F0502020204030204" pitchFamily="34" charset="0"/>
              </a:rPr>
            </a:br>
            <a:endParaRPr lang="en-GB" sz="1350" dirty="0"/>
          </a:p>
        </p:txBody>
      </p:sp>
      <p:pic>
        <p:nvPicPr>
          <p:cNvPr id="1026" name="Picture 2" descr="https://theapprenticeacademy.co.uk/wp-content/uploads/2018/02/Offsted-Good-Provi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a:spLocks noGrp="1"/>
          </p:cNvSpPr>
          <p:nvPr>
            <p:ph type="title"/>
          </p:nvPr>
        </p:nvSpPr>
        <p:spPr>
          <a:xfrm>
            <a:off x="18223" y="286473"/>
            <a:ext cx="9099977" cy="1194572"/>
          </a:xfrm>
        </p:spPr>
        <p:txBody>
          <a:bodyPr>
            <a:normAutofit/>
          </a:bodyPr>
          <a:lstStyle/>
          <a:p>
            <a:r>
              <a:rPr lang="en-GB" altLang="en-US" sz="4900" b="1" dirty="0">
                <a:effectLst>
                  <a:outerShdw blurRad="38100" dist="38100" dir="2700000" algn="tl">
                    <a:schemeClr val="bg1">
                      <a:alpha val="43000"/>
                    </a:schemeClr>
                  </a:outerShdw>
                </a:effectLst>
                <a:cs typeface="Aharoni" panose="02010803020104030203" pitchFamily="2" charset="-79"/>
              </a:rPr>
              <a:t>This Evening</a:t>
            </a:r>
            <a:endParaRPr lang="en-GB" dirty="0"/>
          </a:p>
        </p:txBody>
      </p:sp>
      <p:sp>
        <p:nvSpPr>
          <p:cNvPr id="9" name="Rectangle 8"/>
          <p:cNvSpPr/>
          <p:nvPr/>
        </p:nvSpPr>
        <p:spPr>
          <a:xfrm>
            <a:off x="983636" y="1491089"/>
            <a:ext cx="7884368" cy="3416320"/>
          </a:xfrm>
          <a:prstGeom prst="rect">
            <a:avLst/>
          </a:prstGeom>
        </p:spPr>
        <p:txBody>
          <a:bodyPr wrap="square">
            <a:spAutoFit/>
          </a:bodyPr>
          <a:lstStyle/>
          <a:p>
            <a:pPr>
              <a:spcBef>
                <a:spcPct val="0"/>
              </a:spcBef>
            </a:pPr>
            <a:r>
              <a:rPr lang="en-GB" altLang="en-US" sz="3600" b="1" dirty="0">
                <a:effectLst>
                  <a:outerShdw blurRad="38100" dist="38100" dir="2700000" algn="tl">
                    <a:schemeClr val="bg1">
                      <a:alpha val="43000"/>
                    </a:schemeClr>
                  </a:outerShdw>
                </a:effectLst>
                <a:latin typeface="+mj-lt"/>
                <a:cs typeface="Aharoni" panose="02010803020104030203" pitchFamily="2" charset="-79"/>
              </a:rPr>
              <a:t>Pre-induction</a:t>
            </a:r>
          </a:p>
          <a:p>
            <a:pPr>
              <a:spcBef>
                <a:spcPct val="0"/>
              </a:spcBef>
            </a:pPr>
            <a:r>
              <a:rPr lang="en-GB" altLang="en-US" sz="3600" b="1" dirty="0">
                <a:effectLst>
                  <a:outerShdw blurRad="38100" dist="38100" dir="2700000" algn="tl">
                    <a:schemeClr val="bg1">
                      <a:alpha val="43000"/>
                    </a:schemeClr>
                  </a:outerShdw>
                </a:effectLst>
                <a:latin typeface="+mj-lt"/>
                <a:cs typeface="Aharoni" panose="02010803020104030203" pitchFamily="2" charset="-79"/>
              </a:rPr>
              <a:t>Chance to meet some key staff</a:t>
            </a:r>
          </a:p>
          <a:p>
            <a:pPr>
              <a:spcBef>
                <a:spcPct val="0"/>
              </a:spcBef>
            </a:pPr>
            <a:r>
              <a:rPr lang="en-GB" altLang="en-US" sz="3600" b="1" dirty="0">
                <a:effectLst>
                  <a:outerShdw blurRad="38100" dist="38100" dir="2700000" algn="tl">
                    <a:schemeClr val="bg1">
                      <a:alpha val="43000"/>
                    </a:schemeClr>
                  </a:outerShdw>
                </a:effectLst>
                <a:latin typeface="+mj-lt"/>
                <a:cs typeface="Aharoni" panose="02010803020104030203" pitchFamily="2" charset="-79"/>
              </a:rPr>
              <a:t>To tell you about us and what to expect</a:t>
            </a:r>
          </a:p>
          <a:p>
            <a:pPr>
              <a:spcBef>
                <a:spcPct val="0"/>
              </a:spcBef>
            </a:pPr>
            <a:r>
              <a:rPr lang="en-GB" altLang="en-US" sz="3600" b="1" dirty="0">
                <a:effectLst>
                  <a:outerShdw blurRad="38100" dist="38100" dir="2700000" algn="tl">
                    <a:schemeClr val="bg1">
                      <a:alpha val="43000"/>
                    </a:schemeClr>
                  </a:outerShdw>
                </a:effectLst>
                <a:latin typeface="+mj-lt"/>
                <a:cs typeface="Aharoni" panose="02010803020104030203" pitchFamily="2" charset="-79"/>
              </a:rPr>
              <a:t>Key dates and events</a:t>
            </a:r>
          </a:p>
          <a:p>
            <a:pPr>
              <a:spcBef>
                <a:spcPct val="0"/>
              </a:spcBef>
            </a:pPr>
            <a:r>
              <a:rPr lang="en-GB" altLang="en-US" sz="3600" b="1" dirty="0">
                <a:effectLst>
                  <a:outerShdw blurRad="38100" dist="38100" dir="2700000" algn="tl">
                    <a:schemeClr val="bg1">
                      <a:alpha val="43000"/>
                    </a:schemeClr>
                  </a:outerShdw>
                </a:effectLst>
                <a:latin typeface="+mj-lt"/>
                <a:cs typeface="Aharoni" panose="02010803020104030203" pitchFamily="2" charset="-79"/>
              </a:rPr>
              <a:t>Address concerns</a:t>
            </a:r>
          </a:p>
          <a:p>
            <a:pPr>
              <a:spcBef>
                <a:spcPct val="0"/>
              </a:spcBef>
            </a:pPr>
            <a:r>
              <a:rPr lang="en-GB" altLang="en-US" sz="3600" b="1" dirty="0">
                <a:effectLst>
                  <a:outerShdw blurRad="38100" dist="38100" dir="2700000" algn="tl">
                    <a:schemeClr val="bg1">
                      <a:alpha val="43000"/>
                    </a:schemeClr>
                  </a:outerShdw>
                </a:effectLst>
                <a:latin typeface="+mj-lt"/>
                <a:cs typeface="Aharoni" panose="02010803020104030203" pitchFamily="2" charset="-79"/>
              </a:rPr>
              <a:t>Answer questions</a:t>
            </a:r>
          </a:p>
        </p:txBody>
      </p:sp>
      <p:pic>
        <p:nvPicPr>
          <p:cNvPr id="10" name="Picture 9">
            <a:extLst>
              <a:ext uri="{FF2B5EF4-FFF2-40B4-BE49-F238E27FC236}">
                <a16:creationId xmlns:a16="http://schemas.microsoft.com/office/drawing/2014/main" id="{F1CCB1E1-92A9-4905-8BB7-DF84068679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1505256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472" y="143094"/>
            <a:ext cx="8229600" cy="1143000"/>
          </a:xfrm>
        </p:spPr>
        <p:txBody>
          <a:bodyPr/>
          <a:lstStyle/>
          <a:p>
            <a:pPr algn="l"/>
            <a:r>
              <a:rPr lang="en-GB" b="1" dirty="0"/>
              <a:t>Who Are We?</a:t>
            </a:r>
          </a:p>
        </p:txBody>
      </p:sp>
      <p:sp>
        <p:nvSpPr>
          <p:cNvPr id="3" name="TextBox 2"/>
          <p:cNvSpPr txBox="1"/>
          <p:nvPr/>
        </p:nvSpPr>
        <p:spPr>
          <a:xfrm>
            <a:off x="2396269" y="1203431"/>
            <a:ext cx="5688632" cy="4832092"/>
          </a:xfrm>
          <a:prstGeom prst="rect">
            <a:avLst/>
          </a:prstGeom>
          <a:noFill/>
        </p:spPr>
        <p:txBody>
          <a:bodyPr wrap="square" rtlCol="0">
            <a:spAutoFit/>
          </a:bodyPr>
          <a:lstStyle/>
          <a:p>
            <a:r>
              <a:rPr lang="en-GB" sz="2800" b="1" u="sng" dirty="0">
                <a:latin typeface="+mj-lt"/>
              </a:rPr>
              <a:t>Wigston Academies Trust</a:t>
            </a:r>
          </a:p>
          <a:p>
            <a:endParaRPr lang="en-US" sz="2800" b="1" dirty="0">
              <a:latin typeface="+mj-lt"/>
            </a:endParaRPr>
          </a:p>
          <a:p>
            <a:endParaRPr lang="en-GB" sz="2800" b="1" dirty="0">
              <a:latin typeface="+mj-lt"/>
            </a:endParaRPr>
          </a:p>
          <a:p>
            <a:r>
              <a:rPr lang="en-GB" sz="2800" b="1" dirty="0">
                <a:latin typeface="+mj-lt"/>
              </a:rPr>
              <a:t>Wigston Academy</a:t>
            </a:r>
          </a:p>
          <a:p>
            <a:r>
              <a:rPr lang="en-GB" sz="2800" dirty="0">
                <a:latin typeface="+mj-lt"/>
              </a:rPr>
              <a:t>An 11 – 16 merged school</a:t>
            </a:r>
          </a:p>
          <a:p>
            <a:endParaRPr lang="en-GB" sz="2800" dirty="0">
              <a:latin typeface="+mj-lt"/>
            </a:endParaRPr>
          </a:p>
          <a:p>
            <a:r>
              <a:rPr lang="en-GB" sz="2800" b="1" dirty="0">
                <a:latin typeface="+mj-lt"/>
              </a:rPr>
              <a:t>Wigston College</a:t>
            </a:r>
          </a:p>
          <a:p>
            <a:r>
              <a:rPr lang="en-GB" sz="2800" dirty="0">
                <a:latin typeface="+mj-lt"/>
              </a:rPr>
              <a:t>Sixth Form College</a:t>
            </a:r>
          </a:p>
          <a:p>
            <a:endParaRPr lang="en-GB" sz="2400" dirty="0">
              <a:latin typeface="Century Schoolbook" panose="02040604050505020304" pitchFamily="18" charset="0"/>
            </a:endParaRPr>
          </a:p>
          <a:p>
            <a:endParaRPr lang="en-GB" sz="2400" i="1" dirty="0">
              <a:latin typeface="Century Schoolbook" panose="02040604050505020304" pitchFamily="18" charset="0"/>
            </a:endParaRPr>
          </a:p>
          <a:p>
            <a:endParaRPr lang="en-GB" dirty="0"/>
          </a:p>
          <a:p>
            <a:endParaRPr lang="en-GB" dirty="0"/>
          </a:p>
        </p:txBody>
      </p:sp>
      <p:pic>
        <p:nvPicPr>
          <p:cNvPr id="9" name="Picture 8"/>
          <p:cNvPicPr>
            <a:picLocks noChangeAspect="1"/>
          </p:cNvPicPr>
          <p:nvPr/>
        </p:nvPicPr>
        <p:blipFill>
          <a:blip r:embed="rId2" cstate="print"/>
          <a:stretch>
            <a:fillRect/>
          </a:stretch>
        </p:blipFill>
        <p:spPr>
          <a:xfrm>
            <a:off x="11663" y="5301208"/>
            <a:ext cx="9132337" cy="1322615"/>
          </a:xfrm>
          <a:prstGeom prst="rect">
            <a:avLst/>
          </a:prstGeom>
        </p:spPr>
      </p:pic>
      <p:sp>
        <p:nvSpPr>
          <p:cNvPr id="5" name="Rectangle 4"/>
          <p:cNvSpPr/>
          <p:nvPr/>
        </p:nvSpPr>
        <p:spPr>
          <a:xfrm>
            <a:off x="323528" y="6381950"/>
            <a:ext cx="8655940" cy="369332"/>
          </a:xfrm>
          <a:prstGeom prst="rect">
            <a:avLst/>
          </a:prstGeom>
        </p:spPr>
        <p:txBody>
          <a:bodyPr wrap="square">
            <a:spAutoFit/>
          </a:bodyPr>
          <a:lstStyle/>
          <a:p>
            <a:r>
              <a:rPr lang="en-GB" i="1" dirty="0">
                <a:latin typeface="Calibri" panose="020F0502020204030204" pitchFamily="34" charset="0"/>
                <a:cs typeface="Calibri" panose="020F0502020204030204" pitchFamily="34" charset="0"/>
              </a:rPr>
              <a:t>‘Our students and staff are our school.’</a:t>
            </a:r>
            <a:r>
              <a:rPr lang="en-GB" dirty="0">
                <a:latin typeface="Calibri" panose="020F0502020204030204" pitchFamily="34" charset="0"/>
                <a:cs typeface="Calibri" panose="020F0502020204030204" pitchFamily="34" charset="0"/>
              </a:rPr>
              <a:t>      Headteacher – Mr M Wilson</a:t>
            </a:r>
          </a:p>
        </p:txBody>
      </p:sp>
      <p:pic>
        <p:nvPicPr>
          <p:cNvPr id="12" name="Picture 2" descr="https://theapprenticeacademy.co.uk/wp-content/uploads/2018/02/Offsted-Good-Provid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228183" y="1828057"/>
            <a:ext cx="2784015" cy="2275495"/>
          </a:xfrm>
          <a:prstGeom prst="rect">
            <a:avLst/>
          </a:prstGeom>
          <a:effectLst>
            <a:softEdge rad="127000"/>
          </a:effectLst>
        </p:spPr>
      </p:pic>
      <p:pic>
        <p:nvPicPr>
          <p:cNvPr id="7" name="Picture 6"/>
          <p:cNvPicPr>
            <a:picLocks noChangeAspect="1"/>
          </p:cNvPicPr>
          <p:nvPr/>
        </p:nvPicPr>
        <p:blipFill>
          <a:blip r:embed="rId5"/>
          <a:stretch>
            <a:fillRect/>
          </a:stretch>
        </p:blipFill>
        <p:spPr>
          <a:xfrm>
            <a:off x="107505" y="1203432"/>
            <a:ext cx="2156964" cy="3970318"/>
          </a:xfrm>
          <a:prstGeom prst="rect">
            <a:avLst/>
          </a:prstGeom>
          <a:effectLst>
            <a:softEdge rad="127000"/>
          </a:effectLst>
        </p:spPr>
      </p:pic>
      <p:pic>
        <p:nvPicPr>
          <p:cNvPr id="10" name="Picture 9">
            <a:extLst>
              <a:ext uri="{FF2B5EF4-FFF2-40B4-BE49-F238E27FC236}">
                <a16:creationId xmlns:a16="http://schemas.microsoft.com/office/drawing/2014/main" id="{666BCEDB-432C-4F6C-ABC9-A8EC9C28D5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514871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56" y="1169110"/>
            <a:ext cx="2515419" cy="4527271"/>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600308" y="260648"/>
            <a:ext cx="7283152" cy="1143000"/>
          </a:xfrm>
        </p:spPr>
        <p:txBody>
          <a:bodyPr/>
          <a:lstStyle/>
          <a:p>
            <a:pPr algn="l"/>
            <a:r>
              <a:rPr lang="en-GB" b="1" dirty="0">
                <a:latin typeface="Calibri" panose="020F0502020204030204" pitchFamily="34" charset="0"/>
                <a:cs typeface="Calibri" panose="020F0502020204030204" pitchFamily="34" charset="0"/>
              </a:rPr>
              <a:t>Our Values</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587" y="1798821"/>
            <a:ext cx="4520630" cy="348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0788" y="260648"/>
            <a:ext cx="2049716" cy="2205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2627784" y="1708070"/>
            <a:ext cx="4375948" cy="35058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657444" y="5696381"/>
            <a:ext cx="6593115" cy="369332"/>
          </a:xfrm>
          <a:prstGeom prst="rect">
            <a:avLst/>
          </a:prstGeom>
        </p:spPr>
        <p:txBody>
          <a:bodyPr wrap="square">
            <a:spAutoFit/>
          </a:bodyPr>
          <a:lstStyle/>
          <a:p>
            <a:pPr lvl="0"/>
            <a:r>
              <a:rPr lang="en-GB" i="1" dirty="0"/>
              <a:t>‘The culture and morale of the school are very positive.’ Ofsted 2018</a:t>
            </a:r>
          </a:p>
        </p:txBody>
      </p:sp>
      <p:pic>
        <p:nvPicPr>
          <p:cNvPr id="10" name="Picture 9"/>
          <p:cNvPicPr>
            <a:picLocks noChangeAspect="1"/>
          </p:cNvPicPr>
          <p:nvPr/>
        </p:nvPicPr>
        <p:blipFill>
          <a:blip r:embed="rId5" cstate="print"/>
          <a:stretch>
            <a:fillRect/>
          </a:stretch>
        </p:blipFill>
        <p:spPr>
          <a:xfrm>
            <a:off x="11663" y="5301208"/>
            <a:ext cx="9132337" cy="1322615"/>
          </a:xfrm>
          <a:prstGeom prst="rect">
            <a:avLst/>
          </a:prstGeom>
        </p:spPr>
      </p:pic>
      <p:pic>
        <p:nvPicPr>
          <p:cNvPr id="13" name="Picture 2" descr="https://theapprenticeacademy.co.uk/wp-content/uploads/2018/02/Offsted-Good-Provid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8E1F416-6E44-4946-8F96-6C571DFD7C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2174195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501795"/>
            <a:ext cx="6778302" cy="1143000"/>
          </a:xfrm>
        </p:spPr>
        <p:txBody>
          <a:bodyPr>
            <a:noAutofit/>
          </a:bodyPr>
          <a:lstStyle/>
          <a:p>
            <a:r>
              <a:rPr lang="en-GB" sz="3200" dirty="0">
                <a:latin typeface="Calibri" panose="020F0502020204030204" pitchFamily="34" charset="0"/>
                <a:cs typeface="Calibri" panose="020F0502020204030204" pitchFamily="34" charset="0"/>
              </a:rPr>
              <a:t>What teachers and adults say that they want Wigston Academy students to be......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061" y="1700808"/>
            <a:ext cx="6072187" cy="455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123" y="247002"/>
            <a:ext cx="2195513"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stretch>
            <a:fillRect/>
          </a:stretch>
        </p:blipFill>
        <p:spPr>
          <a:xfrm>
            <a:off x="11663" y="5504678"/>
            <a:ext cx="9132337" cy="1322615"/>
          </a:xfrm>
          <a:prstGeom prst="rect">
            <a:avLst/>
          </a:prstGeom>
        </p:spPr>
      </p:pic>
      <p:pic>
        <p:nvPicPr>
          <p:cNvPr id="7" name="Picture 6">
            <a:extLst>
              <a:ext uri="{FF2B5EF4-FFF2-40B4-BE49-F238E27FC236}">
                <a16:creationId xmlns:a16="http://schemas.microsoft.com/office/drawing/2014/main" id="{4030A6D2-34D6-470E-AD56-98C7355CBD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53837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11663" y="5515725"/>
            <a:ext cx="9132337" cy="1322615"/>
          </a:xfrm>
          <a:prstGeom prst="rect">
            <a:avLst/>
          </a:prstGeom>
        </p:spPr>
      </p:pic>
      <p:sp>
        <p:nvSpPr>
          <p:cNvPr id="4" name="Title 3"/>
          <p:cNvSpPr>
            <a:spLocks noGrp="1"/>
          </p:cNvSpPr>
          <p:nvPr>
            <p:ph type="title"/>
          </p:nvPr>
        </p:nvSpPr>
        <p:spPr>
          <a:xfrm>
            <a:off x="0" y="159675"/>
            <a:ext cx="9143999" cy="940075"/>
          </a:xfrm>
        </p:spPr>
        <p:txBody>
          <a:bodyPr/>
          <a:lstStyle/>
          <a:p>
            <a:r>
              <a:rPr lang="en-US" dirty="0"/>
              <a:t>Top Ten Worries</a:t>
            </a:r>
            <a:endParaRPr lang="en-GB" dirty="0"/>
          </a:p>
        </p:txBody>
      </p:sp>
      <p:sp>
        <p:nvSpPr>
          <p:cNvPr id="5" name="Rectangle 3"/>
          <p:cNvSpPr txBox="1">
            <a:spLocks noChangeArrowheads="1"/>
          </p:cNvSpPr>
          <p:nvPr/>
        </p:nvSpPr>
        <p:spPr>
          <a:xfrm>
            <a:off x="325399" y="1322807"/>
            <a:ext cx="7416824" cy="432048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FontTx/>
              <a:buNone/>
            </a:pPr>
            <a:r>
              <a:rPr lang="en-GB" altLang="en-US" sz="2400" dirty="0">
                <a:latin typeface="+mj-lt"/>
                <a:cs typeface="Aharoni" panose="02010803020104030203" pitchFamily="2" charset="-79"/>
              </a:rPr>
              <a:t>1. Being bullied</a:t>
            </a:r>
          </a:p>
          <a:p>
            <a:pPr>
              <a:lnSpc>
                <a:spcPct val="90000"/>
              </a:lnSpc>
              <a:buFontTx/>
              <a:buNone/>
            </a:pPr>
            <a:r>
              <a:rPr lang="en-GB" altLang="en-US" sz="2400" dirty="0">
                <a:latin typeface="+mj-lt"/>
                <a:cs typeface="Aharoni" panose="02010803020104030203" pitchFamily="2" charset="-79"/>
              </a:rPr>
              <a:t>2. Not making friends</a:t>
            </a:r>
          </a:p>
          <a:p>
            <a:pPr>
              <a:lnSpc>
                <a:spcPct val="90000"/>
              </a:lnSpc>
              <a:buFontTx/>
              <a:buNone/>
            </a:pPr>
            <a:r>
              <a:rPr lang="en-GB" altLang="en-US" sz="2400" dirty="0">
                <a:latin typeface="+mj-lt"/>
                <a:cs typeface="Aharoni" panose="02010803020104030203" pitchFamily="2" charset="-79"/>
              </a:rPr>
              <a:t>3. Getting lost</a:t>
            </a:r>
          </a:p>
          <a:p>
            <a:pPr>
              <a:lnSpc>
                <a:spcPct val="90000"/>
              </a:lnSpc>
              <a:buFontTx/>
              <a:buNone/>
            </a:pPr>
            <a:r>
              <a:rPr lang="en-GB" altLang="en-US" sz="2400" dirty="0">
                <a:latin typeface="+mj-lt"/>
                <a:cs typeface="Aharoni" panose="02010803020104030203" pitchFamily="2" charset="-79"/>
              </a:rPr>
              <a:t>4. Homework</a:t>
            </a:r>
          </a:p>
          <a:p>
            <a:pPr>
              <a:lnSpc>
                <a:spcPct val="90000"/>
              </a:lnSpc>
              <a:buFontTx/>
              <a:buNone/>
            </a:pPr>
            <a:r>
              <a:rPr lang="en-GB" altLang="en-US" sz="2400" dirty="0">
                <a:latin typeface="+mj-lt"/>
                <a:cs typeface="Aharoni" panose="02010803020104030203" pitchFamily="2" charset="-79"/>
              </a:rPr>
              <a:t>5. Not being able to do the work</a:t>
            </a:r>
          </a:p>
          <a:p>
            <a:pPr>
              <a:lnSpc>
                <a:spcPct val="90000"/>
              </a:lnSpc>
              <a:buFontTx/>
              <a:buNone/>
            </a:pPr>
            <a:r>
              <a:rPr lang="en-GB" altLang="en-US" sz="2400" dirty="0">
                <a:latin typeface="+mj-lt"/>
                <a:cs typeface="Aharoni" panose="02010803020104030203" pitchFamily="2" charset="-79"/>
              </a:rPr>
              <a:t>6. Getting to school and back (especially if it involves a bus journey)</a:t>
            </a:r>
          </a:p>
          <a:p>
            <a:pPr>
              <a:lnSpc>
                <a:spcPct val="90000"/>
              </a:lnSpc>
              <a:buFontTx/>
              <a:buNone/>
            </a:pPr>
            <a:r>
              <a:rPr lang="en-GB" altLang="en-US" sz="2400" dirty="0">
                <a:latin typeface="+mj-lt"/>
                <a:cs typeface="Aharoni" panose="02010803020104030203" pitchFamily="2" charset="-79"/>
              </a:rPr>
              <a:t>7. Not having the correct books and equipment</a:t>
            </a:r>
          </a:p>
          <a:p>
            <a:pPr>
              <a:lnSpc>
                <a:spcPct val="90000"/>
              </a:lnSpc>
              <a:buFontTx/>
              <a:buNone/>
            </a:pPr>
            <a:r>
              <a:rPr lang="en-GB" altLang="en-US" sz="2400" dirty="0">
                <a:latin typeface="+mj-lt"/>
                <a:cs typeface="Aharoni" panose="02010803020104030203" pitchFamily="2" charset="-79"/>
              </a:rPr>
              <a:t>8. Not knowing what to do if there’s a problem</a:t>
            </a:r>
          </a:p>
          <a:p>
            <a:pPr>
              <a:lnSpc>
                <a:spcPct val="90000"/>
              </a:lnSpc>
              <a:buFontTx/>
              <a:buNone/>
            </a:pPr>
            <a:r>
              <a:rPr lang="en-GB" altLang="en-US" sz="2400" dirty="0">
                <a:latin typeface="+mj-lt"/>
                <a:cs typeface="Aharoni" panose="02010803020104030203" pitchFamily="2" charset="-79"/>
              </a:rPr>
              <a:t>9. Not getting on with the teachers</a:t>
            </a:r>
          </a:p>
          <a:p>
            <a:pPr>
              <a:lnSpc>
                <a:spcPct val="90000"/>
              </a:lnSpc>
              <a:buFontTx/>
              <a:buNone/>
            </a:pPr>
            <a:r>
              <a:rPr lang="en-GB" altLang="en-US" sz="2400" dirty="0">
                <a:latin typeface="+mj-lt"/>
                <a:cs typeface="Aharoni" panose="02010803020104030203" pitchFamily="2" charset="-79"/>
              </a:rPr>
              <a:t>10.Getting into trouble</a:t>
            </a:r>
          </a:p>
        </p:txBody>
      </p:sp>
      <p:pic>
        <p:nvPicPr>
          <p:cNvPr id="2" name="Picture 1"/>
          <p:cNvPicPr>
            <a:picLocks noChangeAspect="1"/>
          </p:cNvPicPr>
          <p:nvPr/>
        </p:nvPicPr>
        <p:blipFill>
          <a:blip r:embed="rId3"/>
          <a:stretch>
            <a:fillRect/>
          </a:stretch>
        </p:blipFill>
        <p:spPr>
          <a:xfrm>
            <a:off x="6519638" y="545357"/>
            <a:ext cx="2328874" cy="2322777"/>
          </a:xfrm>
          <a:prstGeom prst="rect">
            <a:avLst/>
          </a:prstGeom>
        </p:spPr>
      </p:pic>
      <p:pic>
        <p:nvPicPr>
          <p:cNvPr id="10" name="Picture 2" descr="https://theapprenticeacademy.co.uk/wp-content/uploads/2018/02/Offsted-Good-Provid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3" y="90893"/>
            <a:ext cx="908929" cy="9089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545AE8E-8BEF-4382-B780-85D4168E98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31492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additive="base">
                                        <p:cTn id="32" dur="20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2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4000"/>
                            </p:stCondLst>
                            <p:childTnLst>
                              <p:par>
                                <p:cTn id="40" presetID="2" presetClass="entr" presetSubtype="4" fill="hold" grpId="0" nodeType="after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 calcmode="lin" valueType="num">
                                      <p:cBhvr additive="base">
                                        <p:cTn id="42" dur="20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6000"/>
                            </p:stCondLst>
                            <p:childTnLst>
                              <p:par>
                                <p:cTn id="45" presetID="2" presetClass="entr" presetSubtype="4" fill="hold" grpId="0" nodeType="after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 calcmode="lin" valueType="num">
                                      <p:cBhvr additive="base">
                                        <p:cTn id="47" dur="20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18000"/>
                            </p:stCondLst>
                            <p:childTnLst>
                              <p:par>
                                <p:cTn id="50" presetID="2" presetClass="entr" presetSubtype="4" fill="hold" grpId="0" nodeType="after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 calcmode="lin" valueType="num">
                                      <p:cBhvr additive="base">
                                        <p:cTn id="52" dur="20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3" dur="20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tretch>
            <a:fillRect/>
          </a:stretch>
        </p:blipFill>
        <p:spPr>
          <a:xfrm>
            <a:off x="0" y="5428104"/>
            <a:ext cx="9132337" cy="1322615"/>
          </a:xfrm>
          <a:prstGeom prst="rect">
            <a:avLst/>
          </a:prstGeom>
        </p:spPr>
      </p:pic>
      <p:sp>
        <p:nvSpPr>
          <p:cNvPr id="5" name="Rectangle 3"/>
          <p:cNvSpPr txBox="1">
            <a:spLocks noChangeArrowheads="1"/>
          </p:cNvSpPr>
          <p:nvPr/>
        </p:nvSpPr>
        <p:spPr>
          <a:xfrm>
            <a:off x="1259632" y="860663"/>
            <a:ext cx="5442826" cy="35275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90000"/>
              </a:lnSpc>
              <a:buFontTx/>
              <a:buNone/>
            </a:pPr>
            <a:r>
              <a:rPr lang="en-GB" altLang="en-US" dirty="0">
                <a:latin typeface="+mj-lt"/>
                <a:cs typeface="Aharoni" panose="02010803020104030203" pitchFamily="2" charset="-79"/>
              </a:rPr>
              <a:t>The top two worries that  children express are social concerns.  Although common, most children report that they are no longer worried about these after just one or two weeks at school!</a:t>
            </a:r>
          </a:p>
        </p:txBody>
      </p:sp>
      <p:pic>
        <p:nvPicPr>
          <p:cNvPr id="2" name="Picture 1"/>
          <p:cNvPicPr>
            <a:picLocks noChangeAspect="1"/>
          </p:cNvPicPr>
          <p:nvPr/>
        </p:nvPicPr>
        <p:blipFill>
          <a:blip r:embed="rId3"/>
          <a:stretch>
            <a:fillRect/>
          </a:stretch>
        </p:blipFill>
        <p:spPr>
          <a:xfrm>
            <a:off x="223106" y="359891"/>
            <a:ext cx="1396566" cy="134988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7832" y="2604092"/>
            <a:ext cx="2282304" cy="2282304"/>
          </a:xfrm>
          <a:prstGeom prst="rect">
            <a:avLst/>
          </a:prstGeom>
        </p:spPr>
      </p:pic>
      <p:pic>
        <p:nvPicPr>
          <p:cNvPr id="8" name="Picture 7">
            <a:extLst>
              <a:ext uri="{FF2B5EF4-FFF2-40B4-BE49-F238E27FC236}">
                <a16:creationId xmlns:a16="http://schemas.microsoft.com/office/drawing/2014/main" id="{6A206B94-1934-4200-A23E-4D578C6C62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455" y="5330214"/>
            <a:ext cx="1170457" cy="1190689"/>
          </a:xfrm>
          <a:prstGeom prst="rect">
            <a:avLst/>
          </a:prstGeom>
        </p:spPr>
      </p:pic>
    </p:spTree>
    <p:extLst>
      <p:ext uri="{BB962C8B-B14F-4D97-AF65-F5344CB8AC3E}">
        <p14:creationId xmlns:p14="http://schemas.microsoft.com/office/powerpoint/2010/main" val="35358274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750a19a-4fe6-4ea7-bdb7-3a35ba68ccf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1B97CCFDFD094E8D122C2554A43085" ma:contentTypeVersion="17" ma:contentTypeDescription="Create a new document." ma:contentTypeScope="" ma:versionID="2dd875887b8fc21ab731d05213f18e73">
  <xsd:schema xmlns:xsd="http://www.w3.org/2001/XMLSchema" xmlns:xs="http://www.w3.org/2001/XMLSchema" xmlns:p="http://schemas.microsoft.com/office/2006/metadata/properties" xmlns:ns3="b750a19a-4fe6-4ea7-bdb7-3a35ba68ccf8" xmlns:ns4="bcc70a99-e966-4c2e-9578-0c7f8d94f3f8" targetNamespace="http://schemas.microsoft.com/office/2006/metadata/properties" ma:root="true" ma:fieldsID="ac4a2325e3b44ebe7d6e1f059c31903a" ns3:_="" ns4:_="">
    <xsd:import namespace="b750a19a-4fe6-4ea7-bdb7-3a35ba68ccf8"/>
    <xsd:import namespace="bcc70a99-e966-4c2e-9578-0c7f8d94f3f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_activity" minOccurs="0"/>
                <xsd:element ref="ns3:MediaServiceObjectDetectorVersions" minOccurs="0"/>
                <xsd:element ref="ns3:MediaLengthInSecond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50a19a-4fe6-4ea7-bdb7-3a35ba68ccf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c70a99-e966-4c2e-9578-0c7f8d94f3f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5E3BB5-2C6F-43A2-8B48-09212285931B}">
  <ds:schemaRefs>
    <ds:schemaRef ds:uri="http://schemas.microsoft.com/sharepoint/v3/contenttype/forms"/>
  </ds:schemaRefs>
</ds:datastoreItem>
</file>

<file path=customXml/itemProps2.xml><?xml version="1.0" encoding="utf-8"?>
<ds:datastoreItem xmlns:ds="http://schemas.openxmlformats.org/officeDocument/2006/customXml" ds:itemID="{D5BEC0E5-AAAF-498A-AAAE-C282F532EC23}">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bcc70a99-e966-4c2e-9578-0c7f8d94f3f8"/>
    <ds:schemaRef ds:uri="b750a19a-4fe6-4ea7-bdb7-3a35ba68ccf8"/>
    <ds:schemaRef ds:uri="http://www.w3.org/XML/1998/namespace"/>
    <ds:schemaRef ds:uri="http://purl.org/dc/dcmitype/"/>
  </ds:schemaRefs>
</ds:datastoreItem>
</file>

<file path=customXml/itemProps3.xml><?xml version="1.0" encoding="utf-8"?>
<ds:datastoreItem xmlns:ds="http://schemas.openxmlformats.org/officeDocument/2006/customXml" ds:itemID="{9F1994C2-927D-4562-A812-8310E73F20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50a19a-4fe6-4ea7-bdb7-3a35ba68ccf8"/>
    <ds:schemaRef ds:uri="bcc70a99-e966-4c2e-9578-0c7f8d94f3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3774</TotalTime>
  <Words>1112</Words>
  <Application>Microsoft Office PowerPoint</Application>
  <PresentationFormat>On-screen Show (4:3)</PresentationFormat>
  <Paragraphs>143</Paragraphs>
  <Slides>27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Aharoni</vt:lpstr>
      <vt:lpstr>Arial</vt:lpstr>
      <vt:lpstr>Calibri</vt:lpstr>
      <vt:lpstr>Century Schoolbook</vt:lpstr>
      <vt:lpstr>Comic Sans MS</vt:lpstr>
      <vt:lpstr>Office Theme</vt:lpstr>
      <vt:lpstr>PowerPoint Presentation</vt:lpstr>
      <vt:lpstr>Coming to Wigston Academy</vt:lpstr>
      <vt:lpstr>Welcome and Introductions </vt:lpstr>
      <vt:lpstr>This Evening</vt:lpstr>
      <vt:lpstr>Who Are We?</vt:lpstr>
      <vt:lpstr>Our Values</vt:lpstr>
      <vt:lpstr>What teachers and adults say that they want Wigston Academy students to be......</vt:lpstr>
      <vt:lpstr>Top Ten Worries</vt:lpstr>
      <vt:lpstr>PowerPoint Presentation</vt:lpstr>
      <vt:lpstr>Induction and Liaison</vt:lpstr>
      <vt:lpstr>Parent – Student - Teacher</vt:lpstr>
      <vt:lpstr>“What I feel” by a Year 7 student</vt:lpstr>
      <vt:lpstr>PowerPoint Presentation</vt:lpstr>
      <vt:lpstr>Organisation</vt:lpstr>
      <vt:lpstr>PowerPoint Presentation</vt:lpstr>
      <vt:lpstr>PowerPoint Presentation</vt:lpstr>
      <vt:lpstr>PowerPoint Presentation</vt:lpstr>
      <vt:lpstr>Who?</vt:lpstr>
      <vt:lpstr>Remember </vt:lpstr>
      <vt:lpstr>What Ofsted say…..</vt:lpstr>
      <vt:lpstr>Exciting Times Ahead -Trips</vt:lpstr>
      <vt:lpstr>Extra-curricular activities</vt:lpstr>
      <vt:lpstr>Get Involved and Do Something New community and charity events</vt:lpstr>
      <vt:lpstr>PowerPoint Presentation</vt:lpstr>
      <vt:lpstr>PowerPoint Presentation</vt:lpstr>
      <vt:lpstr>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Wilson</dc:creator>
  <cp:lastModifiedBy>Mike Wilson</cp:lastModifiedBy>
  <cp:revision>120</cp:revision>
  <cp:lastPrinted>2022-03-29T11:57:26Z</cp:lastPrinted>
  <dcterms:created xsi:type="dcterms:W3CDTF">2017-06-22T14:00:35Z</dcterms:created>
  <dcterms:modified xsi:type="dcterms:W3CDTF">2024-04-15T09:23:26Z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0x0101009B1B97CCFDFD094E8D122C2554A43085</vt:lpwstr>
  </property>
</Properties>
</file>